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0"/>
  </p:notesMasterIdLst>
  <p:sldIdLst>
    <p:sldId id="306" r:id="rId3"/>
    <p:sldId id="256" r:id="rId4"/>
    <p:sldId id="259" r:id="rId5"/>
    <p:sldId id="266" r:id="rId6"/>
    <p:sldId id="267" r:id="rId7"/>
    <p:sldId id="268" r:id="rId8"/>
    <p:sldId id="269" r:id="rId9"/>
    <p:sldId id="308" r:id="rId10"/>
    <p:sldId id="309" r:id="rId11"/>
    <p:sldId id="299" r:id="rId12"/>
    <p:sldId id="300" r:id="rId13"/>
    <p:sldId id="303" r:id="rId14"/>
    <p:sldId id="311" r:id="rId15"/>
    <p:sldId id="291" r:id="rId16"/>
    <p:sldId id="295" r:id="rId17"/>
    <p:sldId id="292" r:id="rId18"/>
    <p:sldId id="293" r:id="rId19"/>
    <p:sldId id="272" r:id="rId20"/>
    <p:sldId id="262" r:id="rId21"/>
    <p:sldId id="264" r:id="rId22"/>
    <p:sldId id="274" r:id="rId23"/>
    <p:sldId id="305" r:id="rId24"/>
    <p:sldId id="263" r:id="rId25"/>
    <p:sldId id="257" r:id="rId26"/>
    <p:sldId id="315" r:id="rId27"/>
    <p:sldId id="316" r:id="rId28"/>
    <p:sldId id="287" r:id="rId29"/>
    <p:sldId id="302" r:id="rId30"/>
    <p:sldId id="258" r:id="rId31"/>
    <p:sldId id="301" r:id="rId32"/>
    <p:sldId id="273" r:id="rId33"/>
    <p:sldId id="281" r:id="rId34"/>
    <p:sldId id="282" r:id="rId35"/>
    <p:sldId id="284" r:id="rId36"/>
    <p:sldId id="283" r:id="rId37"/>
    <p:sldId id="277" r:id="rId38"/>
    <p:sldId id="286" r:id="rId39"/>
    <p:sldId id="279" r:id="rId40"/>
    <p:sldId id="288" r:id="rId41"/>
    <p:sldId id="296" r:id="rId42"/>
    <p:sldId id="297" r:id="rId43"/>
    <p:sldId id="317" r:id="rId44"/>
    <p:sldId id="280" r:id="rId45"/>
    <p:sldId id="289" r:id="rId46"/>
    <p:sldId id="290" r:id="rId47"/>
    <p:sldId id="275" r:id="rId48"/>
    <p:sldId id="312" r:id="rId4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3" d="100"/>
          <a:sy n="43" d="100"/>
        </p:scale>
        <p:origin x="-69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83E787-3705-4A0B-B5D2-DED3CC319F33}" type="datetimeFigureOut">
              <a:rPr lang="fr-FR" smtClean="0"/>
              <a:pPr/>
              <a:t>14/06/2013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B5C547-92C1-4E39-A7BB-2FAF4FF98C8D}" type="slidenum">
              <a:rPr lang="fr-FR" smtClean="0"/>
              <a:pPr/>
              <a:t>‹N°›</a:t>
            </a:fld>
            <a:endParaRPr lang="fr-FR"/>
          </a:p>
        </p:txBody>
      </p:sp>
    </p:spTree>
    <p:extLst>
      <p:ext uri="{BB962C8B-B14F-4D97-AF65-F5344CB8AC3E}">
        <p14:creationId xmlns:p14="http://schemas.microsoft.com/office/powerpoint/2010/main" val="2103977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39F49B-6448-4EEB-B367-7E120AEFBF99}" type="slidenum">
              <a:rPr lang="fr-FR">
                <a:solidFill>
                  <a:srgbClr val="1F497D"/>
                </a:solidFill>
              </a:rPr>
              <a:pPr/>
              <a:t>15</a:t>
            </a:fld>
            <a:endParaRPr lang="fr-FR">
              <a:solidFill>
                <a:srgbClr val="1F497D"/>
              </a:solidFill>
            </a:endParaRPr>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Jean-Yves Le </a:t>
            </a:r>
            <a:r>
              <a:rPr lang="fr-FR" dirty="0" err="1" smtClean="0"/>
              <a:t>Déaut</a:t>
            </a:r>
            <a:r>
              <a:rPr lang="fr-FR" dirty="0" smtClean="0"/>
              <a:t>, Rapport sur les impacts de l'utilisation de la </a:t>
            </a:r>
            <a:r>
              <a:rPr lang="fr-FR" dirty="0" err="1" smtClean="0"/>
              <a:t>chlordécone</a:t>
            </a:r>
            <a:r>
              <a:rPr lang="fr-FR" dirty="0" smtClean="0"/>
              <a:t> et des pesticides aux Antilles, bilan et perspectives, Assemblée Nationale, Sénat, [2009], 223 pages.</a:t>
            </a:r>
            <a:endParaRPr lang="fr-FR" dirty="0"/>
          </a:p>
        </p:txBody>
      </p:sp>
      <p:sp>
        <p:nvSpPr>
          <p:cNvPr id="4" name="Espace réservé du numéro de diapositive 3"/>
          <p:cNvSpPr>
            <a:spLocks noGrp="1"/>
          </p:cNvSpPr>
          <p:nvPr>
            <p:ph type="sldNum" sz="quarter" idx="10"/>
          </p:nvPr>
        </p:nvSpPr>
        <p:spPr/>
        <p:txBody>
          <a:bodyPr/>
          <a:lstStyle/>
          <a:p>
            <a:fld id="{68B5C547-92C1-4E39-A7BB-2FAF4FF98C8D}" type="slidenum">
              <a:rPr lang="fr-FR" smtClean="0"/>
              <a:pPr/>
              <a:t>20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F89C91F0-AAB3-4F74-8964-94B5A97DDA24}" type="datetimeFigureOut">
              <a:rPr lang="fr-FR" smtClean="0"/>
              <a:pPr/>
              <a:t>14/06/2013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C46658-CEF7-4940-990B-235554ACC46F}" type="slidenum">
              <a:rPr lang="fr-FR" smtClean="0"/>
              <a:pPr/>
              <a:t>‹N°›</a:t>
            </a:fld>
            <a:endParaRPr lang="fr-FR"/>
          </a:p>
        </p:txBody>
      </p:sp>
    </p:spTree>
    <p:extLst>
      <p:ext uri="{BB962C8B-B14F-4D97-AF65-F5344CB8AC3E}">
        <p14:creationId xmlns:p14="http://schemas.microsoft.com/office/powerpoint/2010/main" val="290364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89C91F0-AAB3-4F74-8964-94B5A97DDA24}" type="datetimeFigureOut">
              <a:rPr lang="fr-FR" smtClean="0"/>
              <a:pPr/>
              <a:t>14/06/2013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C46658-CEF7-4940-990B-235554ACC46F}" type="slidenum">
              <a:rPr lang="fr-FR" smtClean="0"/>
              <a:pPr/>
              <a:t>‹N°›</a:t>
            </a:fld>
            <a:endParaRPr lang="fr-FR"/>
          </a:p>
        </p:txBody>
      </p:sp>
    </p:spTree>
    <p:extLst>
      <p:ext uri="{BB962C8B-B14F-4D97-AF65-F5344CB8AC3E}">
        <p14:creationId xmlns:p14="http://schemas.microsoft.com/office/powerpoint/2010/main" val="126737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89C91F0-AAB3-4F74-8964-94B5A97DDA24}" type="datetimeFigureOut">
              <a:rPr lang="fr-FR" smtClean="0"/>
              <a:pPr/>
              <a:t>14/06/2013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C46658-CEF7-4940-990B-235554ACC46F}" type="slidenum">
              <a:rPr lang="fr-FR" smtClean="0"/>
              <a:pPr/>
              <a:t>‹N°›</a:t>
            </a:fld>
            <a:endParaRPr lang="fr-FR"/>
          </a:p>
        </p:txBody>
      </p:sp>
    </p:spTree>
    <p:extLst>
      <p:ext uri="{BB962C8B-B14F-4D97-AF65-F5344CB8AC3E}">
        <p14:creationId xmlns:p14="http://schemas.microsoft.com/office/powerpoint/2010/main" val="2001347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endParaRPr lang="fr-FR">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D32E379E-307D-4019-97CF-121BF6BED9B1}" type="slidenum">
              <a:rPr lang="fr-FR">
                <a:solidFill>
                  <a:srgbClr val="FFFFFF"/>
                </a:solidFill>
              </a:rPr>
              <a:pPr/>
              <a:t>‹N°›</a:t>
            </a:fld>
            <a:endParaRPr lang="fr-FR">
              <a:solidFill>
                <a:srgbClr val="FFFFFF"/>
              </a:solidFill>
            </a:endParaRPr>
          </a:p>
        </p:txBody>
      </p:sp>
    </p:spTree>
    <p:extLst>
      <p:ext uri="{BB962C8B-B14F-4D97-AF65-F5344CB8AC3E}">
        <p14:creationId xmlns:p14="http://schemas.microsoft.com/office/powerpoint/2010/main" val="2650713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004D7843-28CA-4942-A004-05D60B3462B3}" type="slidenum">
              <a:rPr lang="fr-FR">
                <a:solidFill>
                  <a:srgbClr val="FFFFFF"/>
                </a:solidFill>
              </a:rPr>
              <a:pPr/>
              <a:t>‹N°›</a:t>
            </a:fld>
            <a:endParaRPr lang="fr-FR">
              <a:solidFill>
                <a:srgbClr val="FFFFFF"/>
              </a:solidFill>
            </a:endParaRPr>
          </a:p>
        </p:txBody>
      </p:sp>
    </p:spTree>
    <p:extLst>
      <p:ext uri="{BB962C8B-B14F-4D97-AF65-F5344CB8AC3E}">
        <p14:creationId xmlns:p14="http://schemas.microsoft.com/office/powerpoint/2010/main" val="1003984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endParaRPr lang="fr-FR">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A44BF1DD-946C-478B-99FB-BA6240BB81EE}" type="slidenum">
              <a:rPr lang="fr-FR">
                <a:solidFill>
                  <a:srgbClr val="FFFFFF"/>
                </a:solidFill>
              </a:rPr>
              <a:pPr/>
              <a:t>‹N°›</a:t>
            </a:fld>
            <a:endParaRPr lang="fr-FR">
              <a:solidFill>
                <a:srgbClr val="FFFFFF"/>
              </a:solidFill>
            </a:endParaRPr>
          </a:p>
        </p:txBody>
      </p:sp>
    </p:spTree>
    <p:extLst>
      <p:ext uri="{BB962C8B-B14F-4D97-AF65-F5344CB8AC3E}">
        <p14:creationId xmlns:p14="http://schemas.microsoft.com/office/powerpoint/2010/main" val="252802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endParaRPr lang="fr-FR">
              <a:solidFill>
                <a:srgbClr val="FFFFFF"/>
              </a:solidFill>
            </a:endParaRPr>
          </a:p>
        </p:txBody>
      </p:sp>
      <p:sp>
        <p:nvSpPr>
          <p:cNvPr id="6" name="Espace réservé du pied de page 5"/>
          <p:cNvSpPr>
            <a:spLocks noGrp="1"/>
          </p:cNvSpPr>
          <p:nvPr>
            <p:ph type="ftr" sz="quarter" idx="11"/>
          </p:nvPr>
        </p:nvSpPr>
        <p:spPr/>
        <p:txBody>
          <a:bodyPr/>
          <a:lstStyle>
            <a:lvl1pPr>
              <a:defRPr/>
            </a:lvl1pPr>
          </a:lstStyle>
          <a:p>
            <a:endParaRPr lang="fr-FR">
              <a:solidFill>
                <a:srgbClr val="FFFFFF"/>
              </a:solidFill>
            </a:endParaRPr>
          </a:p>
        </p:txBody>
      </p:sp>
      <p:sp>
        <p:nvSpPr>
          <p:cNvPr id="7" name="Espace réservé du numéro de diapositive 6"/>
          <p:cNvSpPr>
            <a:spLocks noGrp="1"/>
          </p:cNvSpPr>
          <p:nvPr>
            <p:ph type="sldNum" sz="quarter" idx="12"/>
          </p:nvPr>
        </p:nvSpPr>
        <p:spPr/>
        <p:txBody>
          <a:bodyPr/>
          <a:lstStyle>
            <a:lvl1pPr>
              <a:defRPr/>
            </a:lvl1pPr>
          </a:lstStyle>
          <a:p>
            <a:fld id="{AE6E6E89-F55C-4D6F-98BE-3B96A4ADEEB8}" type="slidenum">
              <a:rPr lang="fr-FR">
                <a:solidFill>
                  <a:srgbClr val="FFFFFF"/>
                </a:solidFill>
              </a:rPr>
              <a:pPr/>
              <a:t>‹N°›</a:t>
            </a:fld>
            <a:endParaRPr lang="fr-FR">
              <a:solidFill>
                <a:srgbClr val="FFFFFF"/>
              </a:solidFill>
            </a:endParaRPr>
          </a:p>
        </p:txBody>
      </p:sp>
    </p:spTree>
    <p:extLst>
      <p:ext uri="{BB962C8B-B14F-4D97-AF65-F5344CB8AC3E}">
        <p14:creationId xmlns:p14="http://schemas.microsoft.com/office/powerpoint/2010/main" val="2869053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endParaRPr lang="fr-FR">
              <a:solidFill>
                <a:srgbClr val="FFFFFF"/>
              </a:solidFill>
            </a:endParaRPr>
          </a:p>
        </p:txBody>
      </p:sp>
      <p:sp>
        <p:nvSpPr>
          <p:cNvPr id="8" name="Espace réservé du pied de page 7"/>
          <p:cNvSpPr>
            <a:spLocks noGrp="1"/>
          </p:cNvSpPr>
          <p:nvPr>
            <p:ph type="ftr" sz="quarter" idx="11"/>
          </p:nvPr>
        </p:nvSpPr>
        <p:spPr/>
        <p:txBody>
          <a:bodyPr/>
          <a:lstStyle>
            <a:lvl1pPr>
              <a:defRPr/>
            </a:lvl1pPr>
          </a:lstStyle>
          <a:p>
            <a:endParaRPr lang="fr-FR">
              <a:solidFill>
                <a:srgbClr val="FFFFFF"/>
              </a:solidFill>
            </a:endParaRPr>
          </a:p>
        </p:txBody>
      </p:sp>
      <p:sp>
        <p:nvSpPr>
          <p:cNvPr id="9" name="Espace réservé du numéro de diapositive 8"/>
          <p:cNvSpPr>
            <a:spLocks noGrp="1"/>
          </p:cNvSpPr>
          <p:nvPr>
            <p:ph type="sldNum" sz="quarter" idx="12"/>
          </p:nvPr>
        </p:nvSpPr>
        <p:spPr/>
        <p:txBody>
          <a:bodyPr/>
          <a:lstStyle>
            <a:lvl1pPr>
              <a:defRPr/>
            </a:lvl1pPr>
          </a:lstStyle>
          <a:p>
            <a:fld id="{7D575A05-FB36-4DF0-A291-B6A6506A86CA}" type="slidenum">
              <a:rPr lang="fr-FR">
                <a:solidFill>
                  <a:srgbClr val="FFFFFF"/>
                </a:solidFill>
              </a:rPr>
              <a:pPr/>
              <a:t>‹N°›</a:t>
            </a:fld>
            <a:endParaRPr lang="fr-FR">
              <a:solidFill>
                <a:srgbClr val="FFFFFF"/>
              </a:solidFill>
            </a:endParaRPr>
          </a:p>
        </p:txBody>
      </p:sp>
    </p:spTree>
    <p:extLst>
      <p:ext uri="{BB962C8B-B14F-4D97-AF65-F5344CB8AC3E}">
        <p14:creationId xmlns:p14="http://schemas.microsoft.com/office/powerpoint/2010/main" val="693525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endParaRPr lang="fr-FR">
              <a:solidFill>
                <a:srgbClr val="FFFFFF"/>
              </a:solidFill>
            </a:endParaRPr>
          </a:p>
        </p:txBody>
      </p:sp>
      <p:sp>
        <p:nvSpPr>
          <p:cNvPr id="4" name="Espace réservé du pied de page 3"/>
          <p:cNvSpPr>
            <a:spLocks noGrp="1"/>
          </p:cNvSpPr>
          <p:nvPr>
            <p:ph type="ftr" sz="quarter" idx="11"/>
          </p:nvPr>
        </p:nvSpPr>
        <p:spPr/>
        <p:txBody>
          <a:bodyPr/>
          <a:lstStyle>
            <a:lvl1pPr>
              <a:defRPr/>
            </a:lvl1pPr>
          </a:lstStyle>
          <a:p>
            <a:endParaRPr lang="fr-FR">
              <a:solidFill>
                <a:srgbClr val="FFFFFF"/>
              </a:solidFill>
            </a:endParaRPr>
          </a:p>
        </p:txBody>
      </p:sp>
      <p:sp>
        <p:nvSpPr>
          <p:cNvPr id="5" name="Espace réservé du numéro de diapositive 4"/>
          <p:cNvSpPr>
            <a:spLocks noGrp="1"/>
          </p:cNvSpPr>
          <p:nvPr>
            <p:ph type="sldNum" sz="quarter" idx="12"/>
          </p:nvPr>
        </p:nvSpPr>
        <p:spPr/>
        <p:txBody>
          <a:bodyPr/>
          <a:lstStyle>
            <a:lvl1pPr>
              <a:defRPr/>
            </a:lvl1pPr>
          </a:lstStyle>
          <a:p>
            <a:fld id="{CBEF12BF-FF16-4CE7-956C-7A6C7534FF84}" type="slidenum">
              <a:rPr lang="fr-FR">
                <a:solidFill>
                  <a:srgbClr val="FFFFFF"/>
                </a:solidFill>
              </a:rPr>
              <a:pPr/>
              <a:t>‹N°›</a:t>
            </a:fld>
            <a:endParaRPr lang="fr-FR">
              <a:solidFill>
                <a:srgbClr val="FFFFFF"/>
              </a:solidFill>
            </a:endParaRPr>
          </a:p>
        </p:txBody>
      </p:sp>
    </p:spTree>
    <p:extLst>
      <p:ext uri="{BB962C8B-B14F-4D97-AF65-F5344CB8AC3E}">
        <p14:creationId xmlns:p14="http://schemas.microsoft.com/office/powerpoint/2010/main" val="2034640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solidFill>
                <a:srgbClr val="FFFFFF"/>
              </a:solidFill>
            </a:endParaRPr>
          </a:p>
        </p:txBody>
      </p:sp>
      <p:sp>
        <p:nvSpPr>
          <p:cNvPr id="3" name="Espace réservé du pied de page 2"/>
          <p:cNvSpPr>
            <a:spLocks noGrp="1"/>
          </p:cNvSpPr>
          <p:nvPr>
            <p:ph type="ftr" sz="quarter" idx="11"/>
          </p:nvPr>
        </p:nvSpPr>
        <p:spPr/>
        <p:txBody>
          <a:bodyPr/>
          <a:lstStyle>
            <a:lvl1pPr>
              <a:defRPr/>
            </a:lvl1pPr>
          </a:lstStyle>
          <a:p>
            <a:endParaRPr lang="fr-FR">
              <a:solidFill>
                <a:srgbClr val="FFFFFF"/>
              </a:solidFill>
            </a:endParaRPr>
          </a:p>
        </p:txBody>
      </p:sp>
      <p:sp>
        <p:nvSpPr>
          <p:cNvPr id="4" name="Espace réservé du numéro de diapositive 3"/>
          <p:cNvSpPr>
            <a:spLocks noGrp="1"/>
          </p:cNvSpPr>
          <p:nvPr>
            <p:ph type="sldNum" sz="quarter" idx="12"/>
          </p:nvPr>
        </p:nvSpPr>
        <p:spPr/>
        <p:txBody>
          <a:bodyPr/>
          <a:lstStyle>
            <a:lvl1pPr>
              <a:defRPr/>
            </a:lvl1pPr>
          </a:lstStyle>
          <a:p>
            <a:fld id="{B0C03CE2-CDD8-4EC4-88F6-3D4BAB6D17D0}" type="slidenum">
              <a:rPr lang="fr-FR">
                <a:solidFill>
                  <a:srgbClr val="FFFFFF"/>
                </a:solidFill>
              </a:rPr>
              <a:pPr/>
              <a:t>‹N°›</a:t>
            </a:fld>
            <a:endParaRPr lang="fr-FR">
              <a:solidFill>
                <a:srgbClr val="FFFFFF"/>
              </a:solidFill>
            </a:endParaRPr>
          </a:p>
        </p:txBody>
      </p:sp>
    </p:spTree>
    <p:extLst>
      <p:ext uri="{BB962C8B-B14F-4D97-AF65-F5344CB8AC3E}">
        <p14:creationId xmlns:p14="http://schemas.microsoft.com/office/powerpoint/2010/main" val="374762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fr-FR">
              <a:solidFill>
                <a:srgbClr val="FFFFFF"/>
              </a:solidFill>
            </a:endParaRPr>
          </a:p>
        </p:txBody>
      </p:sp>
      <p:sp>
        <p:nvSpPr>
          <p:cNvPr id="6" name="Espace réservé du pied de page 5"/>
          <p:cNvSpPr>
            <a:spLocks noGrp="1"/>
          </p:cNvSpPr>
          <p:nvPr>
            <p:ph type="ftr" sz="quarter" idx="11"/>
          </p:nvPr>
        </p:nvSpPr>
        <p:spPr/>
        <p:txBody>
          <a:bodyPr/>
          <a:lstStyle>
            <a:lvl1pPr>
              <a:defRPr/>
            </a:lvl1pPr>
          </a:lstStyle>
          <a:p>
            <a:endParaRPr lang="fr-FR">
              <a:solidFill>
                <a:srgbClr val="FFFFFF"/>
              </a:solidFill>
            </a:endParaRPr>
          </a:p>
        </p:txBody>
      </p:sp>
      <p:sp>
        <p:nvSpPr>
          <p:cNvPr id="7" name="Espace réservé du numéro de diapositive 6"/>
          <p:cNvSpPr>
            <a:spLocks noGrp="1"/>
          </p:cNvSpPr>
          <p:nvPr>
            <p:ph type="sldNum" sz="quarter" idx="12"/>
          </p:nvPr>
        </p:nvSpPr>
        <p:spPr/>
        <p:txBody>
          <a:bodyPr/>
          <a:lstStyle>
            <a:lvl1pPr>
              <a:defRPr/>
            </a:lvl1pPr>
          </a:lstStyle>
          <a:p>
            <a:fld id="{873DE5BA-2F6F-4EAC-BD07-F3BE8189C32E}" type="slidenum">
              <a:rPr lang="fr-FR">
                <a:solidFill>
                  <a:srgbClr val="FFFFFF"/>
                </a:solidFill>
              </a:rPr>
              <a:pPr/>
              <a:t>‹N°›</a:t>
            </a:fld>
            <a:endParaRPr lang="fr-FR">
              <a:solidFill>
                <a:srgbClr val="FFFFFF"/>
              </a:solidFill>
            </a:endParaRPr>
          </a:p>
        </p:txBody>
      </p:sp>
    </p:spTree>
    <p:extLst>
      <p:ext uri="{BB962C8B-B14F-4D97-AF65-F5344CB8AC3E}">
        <p14:creationId xmlns:p14="http://schemas.microsoft.com/office/powerpoint/2010/main" val="1820619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89C91F0-AAB3-4F74-8964-94B5A97DDA24}" type="datetimeFigureOut">
              <a:rPr lang="fr-FR" smtClean="0"/>
              <a:pPr/>
              <a:t>14/06/2013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C46658-CEF7-4940-990B-235554ACC46F}" type="slidenum">
              <a:rPr lang="fr-FR" smtClean="0"/>
              <a:pPr/>
              <a:t>‹N°›</a:t>
            </a:fld>
            <a:endParaRPr lang="fr-FR"/>
          </a:p>
        </p:txBody>
      </p:sp>
    </p:spTree>
    <p:extLst>
      <p:ext uri="{BB962C8B-B14F-4D97-AF65-F5344CB8AC3E}">
        <p14:creationId xmlns:p14="http://schemas.microsoft.com/office/powerpoint/2010/main" val="33209126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fr-FR">
              <a:solidFill>
                <a:srgbClr val="FFFFFF"/>
              </a:solidFill>
            </a:endParaRPr>
          </a:p>
        </p:txBody>
      </p:sp>
      <p:sp>
        <p:nvSpPr>
          <p:cNvPr id="6" name="Espace réservé du pied de page 5"/>
          <p:cNvSpPr>
            <a:spLocks noGrp="1"/>
          </p:cNvSpPr>
          <p:nvPr>
            <p:ph type="ftr" sz="quarter" idx="11"/>
          </p:nvPr>
        </p:nvSpPr>
        <p:spPr/>
        <p:txBody>
          <a:bodyPr/>
          <a:lstStyle>
            <a:lvl1pPr>
              <a:defRPr/>
            </a:lvl1pPr>
          </a:lstStyle>
          <a:p>
            <a:endParaRPr lang="fr-FR">
              <a:solidFill>
                <a:srgbClr val="FFFFFF"/>
              </a:solidFill>
            </a:endParaRPr>
          </a:p>
        </p:txBody>
      </p:sp>
      <p:sp>
        <p:nvSpPr>
          <p:cNvPr id="7" name="Espace réservé du numéro de diapositive 6"/>
          <p:cNvSpPr>
            <a:spLocks noGrp="1"/>
          </p:cNvSpPr>
          <p:nvPr>
            <p:ph type="sldNum" sz="quarter" idx="12"/>
          </p:nvPr>
        </p:nvSpPr>
        <p:spPr/>
        <p:txBody>
          <a:bodyPr/>
          <a:lstStyle>
            <a:lvl1pPr>
              <a:defRPr/>
            </a:lvl1pPr>
          </a:lstStyle>
          <a:p>
            <a:fld id="{B1A2E333-A730-46B0-B13E-FECE423824FA}" type="slidenum">
              <a:rPr lang="fr-FR">
                <a:solidFill>
                  <a:srgbClr val="FFFFFF"/>
                </a:solidFill>
              </a:rPr>
              <a:pPr/>
              <a:t>‹N°›</a:t>
            </a:fld>
            <a:endParaRPr lang="fr-FR">
              <a:solidFill>
                <a:srgbClr val="FFFFFF"/>
              </a:solidFill>
            </a:endParaRPr>
          </a:p>
        </p:txBody>
      </p:sp>
    </p:spTree>
    <p:extLst>
      <p:ext uri="{BB962C8B-B14F-4D97-AF65-F5344CB8AC3E}">
        <p14:creationId xmlns:p14="http://schemas.microsoft.com/office/powerpoint/2010/main" val="1677629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AE511843-D016-43C9-B009-8B93819DED34}" type="slidenum">
              <a:rPr lang="fr-FR">
                <a:solidFill>
                  <a:srgbClr val="FFFFFF"/>
                </a:solidFill>
              </a:rPr>
              <a:pPr/>
              <a:t>‹N°›</a:t>
            </a:fld>
            <a:endParaRPr lang="fr-FR">
              <a:solidFill>
                <a:srgbClr val="FFFFFF"/>
              </a:solidFill>
            </a:endParaRPr>
          </a:p>
        </p:txBody>
      </p:sp>
    </p:spTree>
    <p:extLst>
      <p:ext uri="{BB962C8B-B14F-4D97-AF65-F5344CB8AC3E}">
        <p14:creationId xmlns:p14="http://schemas.microsoft.com/office/powerpoint/2010/main" val="1790458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83E37012-BE9C-4512-B9E0-F988FBA773AC}" type="slidenum">
              <a:rPr lang="fr-FR">
                <a:solidFill>
                  <a:srgbClr val="FFFFFF"/>
                </a:solidFill>
              </a:rPr>
              <a:pPr/>
              <a:t>‹N°›</a:t>
            </a:fld>
            <a:endParaRPr lang="fr-FR">
              <a:solidFill>
                <a:srgbClr val="FFFFFF"/>
              </a:solidFill>
            </a:endParaRPr>
          </a:p>
        </p:txBody>
      </p:sp>
    </p:spTree>
    <p:extLst>
      <p:ext uri="{BB962C8B-B14F-4D97-AF65-F5344CB8AC3E}">
        <p14:creationId xmlns:p14="http://schemas.microsoft.com/office/powerpoint/2010/main" val="11201690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Espace réservé de la date 2"/>
          <p:cNvSpPr>
            <a:spLocks noGrp="1"/>
          </p:cNvSpPr>
          <p:nvPr>
            <p:ph type="dt" sz="half" idx="10"/>
          </p:nvPr>
        </p:nvSpPr>
        <p:spPr>
          <a:xfrm>
            <a:off x="457200" y="6245225"/>
            <a:ext cx="2133600" cy="476250"/>
          </a:xfrm>
        </p:spPr>
        <p:txBody>
          <a:bodyPr/>
          <a:lstStyle>
            <a:lvl1pPr>
              <a:defRPr/>
            </a:lvl1pPr>
          </a:lstStyle>
          <a:p>
            <a:endParaRPr lang="fr-FR">
              <a:solidFill>
                <a:srgbClr val="FFFFFF"/>
              </a:solidFill>
            </a:endParaRPr>
          </a:p>
        </p:txBody>
      </p:sp>
      <p:sp>
        <p:nvSpPr>
          <p:cNvPr id="4" name="Espace réservé du pied de page 3"/>
          <p:cNvSpPr>
            <a:spLocks noGrp="1"/>
          </p:cNvSpPr>
          <p:nvPr>
            <p:ph type="ftr" sz="quarter" idx="11"/>
          </p:nvPr>
        </p:nvSpPr>
        <p:spPr>
          <a:xfrm>
            <a:off x="3124200" y="6245225"/>
            <a:ext cx="2895600" cy="476250"/>
          </a:xfrm>
        </p:spPr>
        <p:txBody>
          <a:bodyPr/>
          <a:lstStyle>
            <a:lvl1pPr>
              <a:defRPr/>
            </a:lvl1pPr>
          </a:lstStyle>
          <a:p>
            <a:endParaRPr lang="fr-FR">
              <a:solidFill>
                <a:srgbClr val="FFFFFF"/>
              </a:solidFill>
            </a:endParaRPr>
          </a:p>
        </p:txBody>
      </p:sp>
      <p:sp>
        <p:nvSpPr>
          <p:cNvPr id="5" name="Espace réservé du numéro de diapositive 4"/>
          <p:cNvSpPr>
            <a:spLocks noGrp="1"/>
          </p:cNvSpPr>
          <p:nvPr>
            <p:ph type="sldNum" sz="quarter" idx="12"/>
          </p:nvPr>
        </p:nvSpPr>
        <p:spPr>
          <a:xfrm>
            <a:off x="6553200" y="6245225"/>
            <a:ext cx="2133600" cy="476250"/>
          </a:xfrm>
        </p:spPr>
        <p:txBody>
          <a:bodyPr/>
          <a:lstStyle>
            <a:lvl1pPr>
              <a:defRPr/>
            </a:lvl1pPr>
          </a:lstStyle>
          <a:p>
            <a:fld id="{66998BFA-76A4-426F-BA7B-36B7EE07FCD1}" type="slidenum">
              <a:rPr lang="fr-FR">
                <a:solidFill>
                  <a:srgbClr val="FFFFFF"/>
                </a:solidFill>
              </a:rPr>
              <a:pPr/>
              <a:t>‹N°›</a:t>
            </a:fld>
            <a:endParaRPr lang="fr-FR">
              <a:solidFill>
                <a:srgbClr val="FFFFFF"/>
              </a:solidFill>
            </a:endParaRPr>
          </a:p>
        </p:txBody>
      </p:sp>
    </p:spTree>
    <p:extLst>
      <p:ext uri="{BB962C8B-B14F-4D97-AF65-F5344CB8AC3E}">
        <p14:creationId xmlns:p14="http://schemas.microsoft.com/office/powerpoint/2010/main" val="2200838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89C91F0-AAB3-4F74-8964-94B5A97DDA24}" type="datetimeFigureOut">
              <a:rPr lang="fr-FR" smtClean="0"/>
              <a:pPr/>
              <a:t>14/06/2013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C46658-CEF7-4940-990B-235554ACC46F}" type="slidenum">
              <a:rPr lang="fr-FR" smtClean="0"/>
              <a:pPr/>
              <a:t>‹N°›</a:t>
            </a:fld>
            <a:endParaRPr lang="fr-FR"/>
          </a:p>
        </p:txBody>
      </p:sp>
    </p:spTree>
    <p:extLst>
      <p:ext uri="{BB962C8B-B14F-4D97-AF65-F5344CB8AC3E}">
        <p14:creationId xmlns:p14="http://schemas.microsoft.com/office/powerpoint/2010/main" val="1006325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89C91F0-AAB3-4F74-8964-94B5A97DDA24}" type="datetimeFigureOut">
              <a:rPr lang="fr-FR" smtClean="0"/>
              <a:pPr/>
              <a:t>14/06/2013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3C46658-CEF7-4940-990B-235554ACC46F}" type="slidenum">
              <a:rPr lang="fr-FR" smtClean="0"/>
              <a:pPr/>
              <a:t>‹N°›</a:t>
            </a:fld>
            <a:endParaRPr lang="fr-FR"/>
          </a:p>
        </p:txBody>
      </p:sp>
    </p:spTree>
    <p:extLst>
      <p:ext uri="{BB962C8B-B14F-4D97-AF65-F5344CB8AC3E}">
        <p14:creationId xmlns:p14="http://schemas.microsoft.com/office/powerpoint/2010/main" val="393397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89C91F0-AAB3-4F74-8964-94B5A97DDA24}" type="datetimeFigureOut">
              <a:rPr lang="fr-FR" smtClean="0"/>
              <a:pPr/>
              <a:t>14/06/2013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3C46658-CEF7-4940-990B-235554ACC46F}" type="slidenum">
              <a:rPr lang="fr-FR" smtClean="0"/>
              <a:pPr/>
              <a:t>‹N°›</a:t>
            </a:fld>
            <a:endParaRPr lang="fr-FR"/>
          </a:p>
        </p:txBody>
      </p:sp>
    </p:spTree>
    <p:extLst>
      <p:ext uri="{BB962C8B-B14F-4D97-AF65-F5344CB8AC3E}">
        <p14:creationId xmlns:p14="http://schemas.microsoft.com/office/powerpoint/2010/main" val="804009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89C91F0-AAB3-4F74-8964-94B5A97DDA24}" type="datetimeFigureOut">
              <a:rPr lang="fr-FR" smtClean="0"/>
              <a:pPr/>
              <a:t>14/06/2013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3C46658-CEF7-4940-990B-235554ACC46F}" type="slidenum">
              <a:rPr lang="fr-FR" smtClean="0"/>
              <a:pPr/>
              <a:t>‹N°›</a:t>
            </a:fld>
            <a:endParaRPr lang="fr-FR"/>
          </a:p>
        </p:txBody>
      </p:sp>
    </p:spTree>
    <p:extLst>
      <p:ext uri="{BB962C8B-B14F-4D97-AF65-F5344CB8AC3E}">
        <p14:creationId xmlns:p14="http://schemas.microsoft.com/office/powerpoint/2010/main" val="321841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89C91F0-AAB3-4F74-8964-94B5A97DDA24}" type="datetimeFigureOut">
              <a:rPr lang="fr-FR" smtClean="0"/>
              <a:pPr/>
              <a:t>14/06/2013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3C46658-CEF7-4940-990B-235554ACC46F}" type="slidenum">
              <a:rPr lang="fr-FR" smtClean="0"/>
              <a:pPr/>
              <a:t>‹N°›</a:t>
            </a:fld>
            <a:endParaRPr lang="fr-FR"/>
          </a:p>
        </p:txBody>
      </p:sp>
    </p:spTree>
    <p:extLst>
      <p:ext uri="{BB962C8B-B14F-4D97-AF65-F5344CB8AC3E}">
        <p14:creationId xmlns:p14="http://schemas.microsoft.com/office/powerpoint/2010/main" val="691030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89C91F0-AAB3-4F74-8964-94B5A97DDA24}" type="datetimeFigureOut">
              <a:rPr lang="fr-FR" smtClean="0"/>
              <a:pPr/>
              <a:t>14/06/2013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3C46658-CEF7-4940-990B-235554ACC46F}" type="slidenum">
              <a:rPr lang="fr-FR" smtClean="0"/>
              <a:pPr/>
              <a:t>‹N°›</a:t>
            </a:fld>
            <a:endParaRPr lang="fr-FR"/>
          </a:p>
        </p:txBody>
      </p:sp>
    </p:spTree>
    <p:extLst>
      <p:ext uri="{BB962C8B-B14F-4D97-AF65-F5344CB8AC3E}">
        <p14:creationId xmlns:p14="http://schemas.microsoft.com/office/powerpoint/2010/main" val="567473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89C91F0-AAB3-4F74-8964-94B5A97DDA24}" type="datetimeFigureOut">
              <a:rPr lang="fr-FR" smtClean="0"/>
              <a:pPr/>
              <a:t>14/06/2013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3C46658-CEF7-4940-990B-235554ACC46F}" type="slidenum">
              <a:rPr lang="fr-FR" smtClean="0"/>
              <a:pPr/>
              <a:t>‹N°›</a:t>
            </a:fld>
            <a:endParaRPr lang="fr-FR"/>
          </a:p>
        </p:txBody>
      </p:sp>
    </p:spTree>
    <p:extLst>
      <p:ext uri="{BB962C8B-B14F-4D97-AF65-F5344CB8AC3E}">
        <p14:creationId xmlns:p14="http://schemas.microsoft.com/office/powerpoint/2010/main" val="3760837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C91F0-AAB3-4F74-8964-94B5A97DDA24}" type="datetimeFigureOut">
              <a:rPr lang="fr-FR" smtClean="0"/>
              <a:pPr/>
              <a:t>14/06/2013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C46658-CEF7-4940-990B-235554ACC46F}" type="slidenum">
              <a:rPr lang="fr-FR" smtClean="0"/>
              <a:pPr/>
              <a:t>‹N°›</a:t>
            </a:fld>
            <a:endParaRPr lang="fr-FR"/>
          </a:p>
        </p:txBody>
      </p:sp>
    </p:spTree>
    <p:extLst>
      <p:ext uri="{BB962C8B-B14F-4D97-AF65-F5344CB8AC3E}">
        <p14:creationId xmlns:p14="http://schemas.microsoft.com/office/powerpoint/2010/main" val="135332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400">
                <a:solidFill>
                  <a:schemeClr val="tx1"/>
                </a:solidFill>
                <a:latin typeface="+mn-lt"/>
              </a:defRPr>
            </a:lvl1pPr>
          </a:lstStyle>
          <a:p>
            <a:pPr fontAlgn="base">
              <a:spcAft>
                <a:spcPct val="0"/>
              </a:spcAft>
            </a:pPr>
            <a:endParaRPr lang="fr-FR" smtClean="0">
              <a:solidFill>
                <a:srgbClr val="FFFFFF"/>
              </a:solidFill>
              <a:cs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solidFill>
                  <a:schemeClr val="tx1"/>
                </a:solidFill>
                <a:latin typeface="+mn-lt"/>
              </a:defRPr>
            </a:lvl1pPr>
          </a:lstStyle>
          <a:p>
            <a:pPr algn="ctr" fontAlgn="base">
              <a:spcAft>
                <a:spcPct val="0"/>
              </a:spcAft>
            </a:pPr>
            <a:endParaRPr lang="fr-FR" smtClean="0">
              <a:solidFill>
                <a:srgbClr val="FFFFFF"/>
              </a:solidFill>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solidFill>
                  <a:schemeClr val="tx1"/>
                </a:solidFill>
                <a:latin typeface="+mn-lt"/>
              </a:defRPr>
            </a:lvl1pPr>
          </a:lstStyle>
          <a:p>
            <a:pPr fontAlgn="base">
              <a:spcAft>
                <a:spcPct val="0"/>
              </a:spcAft>
            </a:pPr>
            <a:fld id="{F17FA38E-5C30-4E19-9186-35D07CEC7F86}" type="slidenum">
              <a:rPr lang="fr-FR" smtClean="0">
                <a:solidFill>
                  <a:srgbClr val="FFFFFF"/>
                </a:solidFill>
                <a:cs typeface="Arial" charset="0"/>
              </a:rPr>
              <a:pPr fontAlgn="base">
                <a:spcAft>
                  <a:spcPct val="0"/>
                </a:spcAft>
              </a:pPr>
              <a:t>‹N°›</a:t>
            </a:fld>
            <a:endParaRPr lang="fr-FR" smtClean="0">
              <a:solidFill>
                <a:srgbClr val="FFFFFF"/>
              </a:solidFill>
              <a:cs typeface="Arial" charset="0"/>
            </a:endParaRPr>
          </a:p>
        </p:txBody>
      </p:sp>
    </p:spTree>
    <p:extLst>
      <p:ext uri="{BB962C8B-B14F-4D97-AF65-F5344CB8AC3E}">
        <p14:creationId xmlns:p14="http://schemas.microsoft.com/office/powerpoint/2010/main" val="279673307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jfn971@live.fr"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facebook.com/n/?groups/116659661813274/permalink/281246485354590/&amp;mid=8215addG5af362fc33f2G1ab03d1G96&amp;bcode=1.1370971567.AbnGaobcj9NxDmHN&amp;n_m=jfn971@live.fr" TargetMode="External"/><Relationship Id="rId2" Type="http://schemas.openxmlformats.org/officeDocument/2006/relationships/hyperlink" Target="http://www.efsa.europa.eu/fr/supporting/doc/269e.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avaaz.org/fr/petition/NON_A_LEPANDAGE_DE_PESTICIDES_OUI_A_LA_VIE/?copy"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hyperlink" Target="mailto:jfn971@live.fr"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hotos-g.ak.fbcdn.net/hphotos-ak-ash3/5898_587159877983215_264220036_n.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normAutofit/>
          </a:bodyPr>
          <a:lstStyle/>
          <a:p>
            <a:r>
              <a:rPr lang="fr-FR" sz="2000" dirty="0" smtClean="0"/>
              <a:t>Le « Code Noir » au sens strict  : l’Edit de mars 1685</a:t>
            </a:r>
            <a:endParaRPr lang="fr-FR" sz="2000"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1412776"/>
            <a:ext cx="3960440" cy="471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31466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normAutofit/>
          </a:bodyPr>
          <a:lstStyle/>
          <a:p>
            <a:r>
              <a:rPr lang="fr-FR" sz="2000" dirty="0" smtClean="0"/>
              <a:t>Le « Code Noir » au sens large : l’ensemble de la législation servile</a:t>
            </a:r>
            <a:endParaRPr lang="fr-FR" sz="2000"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62529" y="1600200"/>
            <a:ext cx="501894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65261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Le « Code Noir » au sens large : l’ensemble de la législation coloniale</a:t>
            </a:r>
            <a:endParaRPr lang="fr-FR" sz="2000" dirty="0"/>
          </a:p>
        </p:txBody>
      </p:sp>
      <p:pic>
        <p:nvPicPr>
          <p:cNvPr id="4" name="Image 1" descr="File:Le Code Noir 1742 edition.jpg"/>
          <p:cNvPicPr>
            <a:picLocks noGrp="1" noChangeAspect="1" noChangeArrowheads="1"/>
          </p:cNvPicPr>
          <p:nvPr>
            <p:ph idx="1"/>
          </p:nvPr>
        </p:nvPicPr>
        <p:blipFill>
          <a:blip r:embed="rId2" cstate="print"/>
          <a:srcRect/>
          <a:stretch>
            <a:fillRect/>
          </a:stretch>
        </p:blipFill>
        <p:spPr bwMode="auto">
          <a:xfrm>
            <a:off x="3203848" y="1628800"/>
            <a:ext cx="2964172"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a:solidFill>
                  <a:prstClr val="black"/>
                </a:solidFill>
              </a:rPr>
              <a:t>La structure coloniale : le « monstre juridique »</a:t>
            </a:r>
            <a:endParaRPr lang="fr-FR" dirty="0"/>
          </a:p>
        </p:txBody>
      </p:sp>
      <p:sp>
        <p:nvSpPr>
          <p:cNvPr id="3" name="Espace réservé du contenu 2"/>
          <p:cNvSpPr>
            <a:spLocks noGrp="1"/>
          </p:cNvSpPr>
          <p:nvPr>
            <p:ph idx="1"/>
          </p:nvPr>
        </p:nvSpPr>
        <p:spPr>
          <a:xfrm>
            <a:off x="457200" y="1340768"/>
            <a:ext cx="8229600" cy="4785395"/>
          </a:xfrm>
        </p:spPr>
        <p:txBody>
          <a:bodyPr>
            <a:normAutofit lnSpcReduction="10000"/>
          </a:bodyPr>
          <a:lstStyle/>
          <a:p>
            <a:pPr marL="0" indent="0" algn="just">
              <a:buNone/>
            </a:pPr>
            <a:r>
              <a:rPr lang="fr-FR" sz="2000" dirty="0" smtClean="0"/>
              <a:t>Cette contradiction entre l’ordre juridique colonial esclavagiste et le droit commun du royaume de France perdure jusqu’à la Révolution. </a:t>
            </a:r>
          </a:p>
          <a:p>
            <a:pPr marL="0" indent="0" algn="just">
              <a:buNone/>
            </a:pPr>
            <a:r>
              <a:rPr lang="fr-FR" sz="2000" dirty="0" smtClean="0"/>
              <a:t>Elle est bien exprimée par l’ordonnance du duc de Penthièvre précitée de 1762, dans laquelle l’auteur reconnaît que l’esclavage est bien </a:t>
            </a:r>
          </a:p>
          <a:p>
            <a:pPr marL="0" indent="0" algn="just">
              <a:buNone/>
            </a:pPr>
            <a:endParaRPr lang="fr-FR" sz="2400" i="1" dirty="0" smtClean="0"/>
          </a:p>
          <a:p>
            <a:pPr marL="0" indent="0" algn="just">
              <a:buNone/>
            </a:pPr>
            <a:r>
              <a:rPr lang="fr-FR" sz="2400" i="1" dirty="0" smtClean="0"/>
              <a:t>« Un droit odieux et contraire à la loi divine et naturelle »</a:t>
            </a:r>
          </a:p>
          <a:p>
            <a:pPr marL="0" indent="0" algn="just">
              <a:buNone/>
            </a:pPr>
            <a:endParaRPr lang="fr-FR" sz="2000" dirty="0" smtClean="0"/>
          </a:p>
          <a:p>
            <a:pPr marL="0" indent="0" algn="just">
              <a:buNone/>
            </a:pPr>
            <a:r>
              <a:rPr lang="fr-FR" sz="2000" dirty="0" smtClean="0"/>
              <a:t>Le tribunal qu’il préside (la Table de Marbre à Paris) a d’ailleurs prononcé à maintes reprises des affranchissements d’esclaves amenés sur le sol métropolitain.</a:t>
            </a:r>
          </a:p>
          <a:p>
            <a:pPr marL="0" indent="0" algn="just">
              <a:buNone/>
            </a:pPr>
            <a:r>
              <a:rPr lang="fr-FR" sz="2000" dirty="0" smtClean="0"/>
              <a:t>Mais l’amiral de France justifie pourtant son existence légale dans les colonies, comme on l’a vu précédemment, au nom de la « nécessité », de la « prudence », et de « la politique la plus sage » (arguments fondés sur la souveraineté monarchique).</a:t>
            </a:r>
            <a:endParaRPr lang="fr-FR" sz="2000" dirty="0"/>
          </a:p>
        </p:txBody>
      </p:sp>
    </p:spTree>
    <p:extLst>
      <p:ext uri="{BB962C8B-B14F-4D97-AF65-F5344CB8AC3E}">
        <p14:creationId xmlns:p14="http://schemas.microsoft.com/office/powerpoint/2010/main" val="15331640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a:solidFill>
                  <a:prstClr val="black"/>
                </a:solidFill>
              </a:rPr>
              <a:t>La structure coloniale : le « monstre juridique </a:t>
            </a:r>
            <a:r>
              <a:rPr lang="fr-FR" sz="2000" dirty="0" smtClean="0">
                <a:solidFill>
                  <a:prstClr val="black"/>
                </a:solidFill>
              </a:rPr>
              <a:t>» :</a:t>
            </a:r>
            <a:br>
              <a:rPr lang="fr-FR" sz="2000" dirty="0" smtClean="0">
                <a:solidFill>
                  <a:prstClr val="black"/>
                </a:solidFill>
              </a:rPr>
            </a:br>
            <a:r>
              <a:rPr lang="fr-FR" sz="2000" dirty="0" smtClean="0">
                <a:solidFill>
                  <a:prstClr val="black"/>
                </a:solidFill>
              </a:rPr>
              <a:t>aggravation à partir de 1789</a:t>
            </a:r>
            <a:endParaRPr lang="fr-FR" sz="2000" dirty="0"/>
          </a:p>
        </p:txBody>
      </p:sp>
      <p:sp>
        <p:nvSpPr>
          <p:cNvPr id="3" name="Espace réservé du contenu 2"/>
          <p:cNvSpPr>
            <a:spLocks noGrp="1"/>
          </p:cNvSpPr>
          <p:nvPr>
            <p:ph idx="1"/>
          </p:nvPr>
        </p:nvSpPr>
        <p:spPr/>
        <p:txBody>
          <a:bodyPr>
            <a:normAutofit/>
          </a:bodyPr>
          <a:lstStyle/>
          <a:p>
            <a:pPr marL="0" indent="0" algn="just">
              <a:buNone/>
            </a:pPr>
            <a:r>
              <a:rPr lang="fr-FR" sz="2000" dirty="0" smtClean="0"/>
              <a:t>Cette « monstruosité » juridique  s’accroîtra encore davantage à partir de 1789, après que la Déclaration des droits de l’homme et du citoyen ait pourtant proclamé que : </a:t>
            </a:r>
          </a:p>
          <a:p>
            <a:pPr marL="0" indent="0" algn="just">
              <a:buNone/>
            </a:pPr>
            <a:r>
              <a:rPr lang="fr-FR" sz="2400" dirty="0" smtClean="0"/>
              <a:t>« Les hommes naissent et demeurent libres et égaux en droits » (art. 1</a:t>
            </a:r>
            <a:r>
              <a:rPr lang="fr-FR" sz="2400" baseline="30000" dirty="0" smtClean="0"/>
              <a:t>er</a:t>
            </a:r>
            <a:r>
              <a:rPr lang="fr-FR" sz="2400" dirty="0" smtClean="0"/>
              <a:t>)</a:t>
            </a:r>
          </a:p>
          <a:p>
            <a:pPr marL="0" indent="0" algn="just">
              <a:buNone/>
            </a:pPr>
            <a:endParaRPr lang="fr-FR" sz="2400" dirty="0"/>
          </a:p>
          <a:p>
            <a:pPr marL="0" indent="0" algn="just">
              <a:buNone/>
            </a:pPr>
            <a:r>
              <a:rPr lang="fr-FR" sz="2000" dirty="0" smtClean="0"/>
              <a:t>Et plus encore après le Rétablissement de 1802, acte odieux qui s’est d’ailleurs opéré en toute illégalité à la Guadeloupe, à travers l’arrêté du 16 juillet</a:t>
            </a:r>
          </a:p>
          <a:p>
            <a:pPr marL="0" indent="0" algn="just">
              <a:buNone/>
            </a:pPr>
            <a:endParaRPr lang="fr-FR" sz="2000" dirty="0"/>
          </a:p>
          <a:p>
            <a:pPr marL="0" indent="0" algn="just">
              <a:buNone/>
            </a:pPr>
            <a:r>
              <a:rPr lang="fr-FR" sz="1800" dirty="0" smtClean="0"/>
              <a:t>J.-F Niort et J</a:t>
            </a:r>
            <a:r>
              <a:rPr lang="fr-FR" sz="1800" dirty="0"/>
              <a:t>. </a:t>
            </a:r>
            <a:r>
              <a:rPr lang="fr-FR" sz="1800" dirty="0" smtClean="0"/>
              <a:t>Richard : « </a:t>
            </a:r>
            <a:r>
              <a:rPr lang="fr-FR" sz="1800" dirty="0"/>
              <a:t>A propos de la découverte de l’arrêté consulaire du 16 juillet 1802 et du rétablissement de l’ancien ordre colonial (spécialement de l’esclavage) à la Guadeloupe », </a:t>
            </a:r>
            <a:r>
              <a:rPr lang="fr-FR" sz="1800" i="1" dirty="0"/>
              <a:t>Bull. de la Société d’histoire de la Guadeloupe</a:t>
            </a:r>
            <a:r>
              <a:rPr lang="fr-FR" sz="1800" dirty="0"/>
              <a:t>, n° 152, 2009.</a:t>
            </a:r>
          </a:p>
          <a:p>
            <a:pPr marL="0" indent="0">
              <a:buNone/>
            </a:pPr>
            <a:endParaRPr lang="fr-FR" sz="2000" dirty="0" smtClean="0"/>
          </a:p>
          <a:p>
            <a:pPr marL="0" indent="0">
              <a:buNone/>
            </a:pPr>
            <a:endParaRPr lang="fr-FR" sz="2000" dirty="0" smtClean="0"/>
          </a:p>
          <a:p>
            <a:pPr marL="0" indent="0">
              <a:buNone/>
            </a:pPr>
            <a:endParaRPr lang="fr-FR" sz="2000" dirty="0"/>
          </a:p>
          <a:p>
            <a:pPr marL="0" indent="0">
              <a:buNone/>
            </a:pPr>
            <a:endParaRPr lang="fr-FR" sz="2000" dirty="0"/>
          </a:p>
          <a:p>
            <a:pPr marL="0" indent="0">
              <a:buNone/>
            </a:pPr>
            <a:endParaRPr lang="fr-FR" sz="2000" dirty="0"/>
          </a:p>
        </p:txBody>
      </p:sp>
    </p:spTree>
    <p:extLst>
      <p:ext uri="{BB962C8B-B14F-4D97-AF65-F5344CB8AC3E}">
        <p14:creationId xmlns:p14="http://schemas.microsoft.com/office/powerpoint/2010/main" val="2347337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1"/>
          <p:cNvPicPr>
            <a:picLocks noChangeAspect="1" noChangeArrowheads="1"/>
          </p:cNvPicPr>
          <p:nvPr/>
        </p:nvPicPr>
        <p:blipFill>
          <a:blip r:embed="rId3" cstate="print">
            <a:lum contrast="18000"/>
            <a:extLst>
              <a:ext uri="{28A0092B-C50C-407E-A947-70E740481C1C}">
                <a14:useLocalDpi xmlns:a14="http://schemas.microsoft.com/office/drawing/2010/main" val="0"/>
              </a:ext>
            </a:extLst>
          </a:blip>
          <a:srcRect/>
          <a:stretch>
            <a:fillRect/>
          </a:stretch>
        </p:blipFill>
        <p:spPr bwMode="auto">
          <a:xfrm>
            <a:off x="1676400" y="0"/>
            <a:ext cx="6480175"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7" name="Rectangle 5"/>
          <p:cNvSpPr>
            <a:spLocks noChangeArrowheads="1"/>
          </p:cNvSpPr>
          <p:nvPr/>
        </p:nvSpPr>
        <p:spPr bwMode="auto">
          <a:xfrm>
            <a:off x="5334000" y="6553200"/>
            <a:ext cx="3810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20000"/>
              </a:spcBef>
              <a:spcAft>
                <a:spcPct val="0"/>
              </a:spcAft>
            </a:pPr>
            <a:r>
              <a:rPr lang="fr-FR" sz="1400" b="1" smtClean="0">
                <a:solidFill>
                  <a:srgbClr val="FFFFFF"/>
                </a:solidFill>
                <a:cs typeface="Arial" charset="0"/>
              </a:rPr>
              <a:t>Jean-François NIORT &amp; Jérémy RICHARD</a:t>
            </a:r>
          </a:p>
        </p:txBody>
      </p:sp>
    </p:spTree>
    <p:extLst>
      <p:ext uri="{BB962C8B-B14F-4D97-AF65-F5344CB8AC3E}">
        <p14:creationId xmlns:p14="http://schemas.microsoft.com/office/powerpoint/2010/main" val="2615037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checkerboard(across)">
                                      <p:cBhvr>
                                        <p:cTn id="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a:solidFill>
                  <a:prstClr val="black"/>
                </a:solidFill>
              </a:rPr>
              <a:t>La structure coloniale : le « monstre juridique »</a:t>
            </a:r>
            <a:endParaRPr lang="fr-FR" sz="2000" dirty="0"/>
          </a:p>
        </p:txBody>
      </p:sp>
      <p:sp>
        <p:nvSpPr>
          <p:cNvPr id="3" name="Espace réservé du contenu 2"/>
          <p:cNvSpPr>
            <a:spLocks noGrp="1"/>
          </p:cNvSpPr>
          <p:nvPr>
            <p:ph idx="1"/>
          </p:nvPr>
        </p:nvSpPr>
        <p:spPr/>
        <p:txBody>
          <a:bodyPr>
            <a:normAutofit/>
          </a:bodyPr>
          <a:lstStyle/>
          <a:p>
            <a:pPr marL="0" indent="0" algn="just">
              <a:buNone/>
            </a:pPr>
            <a:r>
              <a:rPr lang="fr-FR" sz="2000" dirty="0"/>
              <a:t>Le « Code Noir », dans son sens large de l’ensemble de la législation et de la réglementation relatives aux esclaves et aux gens de couleur libres, fut donc remis en vigueur dans l’état où il était en 1789, et en réalité parfois même aggravé par des mesures locales. </a:t>
            </a:r>
            <a:endParaRPr lang="fr-FR" sz="2000" dirty="0" smtClean="0"/>
          </a:p>
          <a:p>
            <a:pPr marL="0" indent="0" algn="just">
              <a:buNone/>
            </a:pPr>
            <a:endParaRPr lang="fr-FR" sz="2000" dirty="0"/>
          </a:p>
          <a:p>
            <a:pPr marL="0" indent="0" algn="just">
              <a:buNone/>
            </a:pPr>
            <a:r>
              <a:rPr lang="fr-FR" sz="2000" dirty="0" smtClean="0"/>
              <a:t>A </a:t>
            </a:r>
            <a:r>
              <a:rPr lang="fr-FR" sz="2000" dirty="0"/>
              <a:t>partir de 1805, il </a:t>
            </a:r>
            <a:r>
              <a:rPr lang="fr-FR" sz="2000" dirty="0" smtClean="0"/>
              <a:t>cohabitera </a:t>
            </a:r>
            <a:r>
              <a:rPr lang="fr-FR" sz="2000" dirty="0"/>
              <a:t>avec le Code civil, étendu aux colonies. Le droit colonial </a:t>
            </a:r>
            <a:r>
              <a:rPr lang="fr-FR" sz="2000" dirty="0" smtClean="0"/>
              <a:t>(et pas seulement le Code Noir) atteignit </a:t>
            </a:r>
            <a:r>
              <a:rPr lang="fr-FR" sz="2000" dirty="0"/>
              <a:t>alors le comble de la « monstruosité », par l’extrême contradiction entre l’absence de personnalité juridique des esclaves et l’article 8 du Code de 1804 disposant que « </a:t>
            </a:r>
            <a:r>
              <a:rPr lang="fr-FR" sz="2000" i="1" dirty="0"/>
              <a:t>Tout Français jouira des droits civils</a:t>
            </a:r>
            <a:r>
              <a:rPr lang="fr-FR" sz="2000" dirty="0"/>
              <a:t> », et à travers le maintien de la ségrégation civile des libres de couleur, confinant à un véritable </a:t>
            </a:r>
            <a:r>
              <a:rPr lang="fr-FR" sz="2000" i="1" dirty="0"/>
              <a:t>apartheid</a:t>
            </a:r>
            <a:r>
              <a:rPr lang="fr-FR" sz="2000" dirty="0"/>
              <a:t>, puisque il était officiellement entendu que « rien ne dérangera la </a:t>
            </a:r>
            <a:r>
              <a:rPr lang="fr-FR" sz="2000" i="1" dirty="0"/>
              <a:t>ligne de démarcation</a:t>
            </a:r>
            <a:r>
              <a:rPr lang="fr-FR" sz="2000" dirty="0"/>
              <a:t> qui les sépare de la classe blanche ». </a:t>
            </a:r>
          </a:p>
          <a:p>
            <a:pPr algn="just"/>
            <a:endParaRPr lang="fr-FR" sz="2000" dirty="0"/>
          </a:p>
        </p:txBody>
      </p:sp>
    </p:spTree>
    <p:extLst>
      <p:ext uri="{BB962C8B-B14F-4D97-AF65-F5344CB8AC3E}">
        <p14:creationId xmlns:p14="http://schemas.microsoft.com/office/powerpoint/2010/main" val="5024491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a:solidFill>
                  <a:prstClr val="black"/>
                </a:solidFill>
              </a:rPr>
              <a:t>La structure coloniale : le « monstre juridique »</a:t>
            </a:r>
            <a:endParaRPr lang="fr-FR" sz="2000" dirty="0"/>
          </a:p>
        </p:txBody>
      </p:sp>
      <p:pic>
        <p:nvPicPr>
          <p:cNvPr id="4" name="Picture 7"/>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619672" y="1412776"/>
            <a:ext cx="5976664" cy="4608512"/>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21621980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II. L’héritage colonial </a:t>
            </a:r>
            <a:endParaRPr lang="fr-FR" sz="2000" dirty="0"/>
          </a:p>
        </p:txBody>
      </p:sp>
      <p:sp>
        <p:nvSpPr>
          <p:cNvPr id="3" name="Espace réservé du contenu 2"/>
          <p:cNvSpPr>
            <a:spLocks noGrp="1"/>
          </p:cNvSpPr>
          <p:nvPr>
            <p:ph idx="1"/>
          </p:nvPr>
        </p:nvSpPr>
        <p:spPr/>
        <p:txBody>
          <a:bodyPr>
            <a:normAutofit/>
          </a:bodyPr>
          <a:lstStyle/>
          <a:p>
            <a:pPr marL="0" indent="0">
              <a:buNone/>
            </a:pPr>
            <a:endParaRPr lang="fr-FR" sz="2400" dirty="0" smtClean="0"/>
          </a:p>
          <a:p>
            <a:pPr marL="0" indent="0" algn="just">
              <a:buNone/>
            </a:pPr>
            <a:r>
              <a:rPr lang="fr-FR" sz="2000" dirty="0" smtClean="0"/>
              <a:t>Or, si l’esclavage comme mode de production et donc le Code Noir ont été abolis en 1848, et si les colonies ont été départementalisées en 1946, la structure coloniale de l’agriculture et de l’économie de ces territoires n’a pas été modifiée…</a:t>
            </a:r>
          </a:p>
          <a:p>
            <a:pPr algn="just">
              <a:buFontTx/>
              <a:buChar char="-"/>
            </a:pPr>
            <a:endParaRPr lang="fr-FR" sz="2400" dirty="0"/>
          </a:p>
          <a:p>
            <a:pPr>
              <a:buFontTx/>
              <a:buChar char="-"/>
            </a:pPr>
            <a:endParaRPr lang="fr-FR" sz="2400" dirty="0" smtClean="0"/>
          </a:p>
          <a:p>
            <a:pPr>
              <a:buFontTx/>
              <a:buChar char="-"/>
            </a:pPr>
            <a:endParaRPr lang="fr-FR" sz="2400" dirty="0"/>
          </a:p>
          <a:p>
            <a:pPr>
              <a:buFontTx/>
              <a:buChar char="-"/>
            </a:pPr>
            <a:endParaRPr lang="fr-FR" sz="2400" dirty="0"/>
          </a:p>
        </p:txBody>
      </p:sp>
    </p:spTree>
    <p:extLst>
      <p:ext uri="{BB962C8B-B14F-4D97-AF65-F5344CB8AC3E}">
        <p14:creationId xmlns:p14="http://schemas.microsoft.com/office/powerpoint/2010/main" val="26243849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L’héritage colonial </a:t>
            </a:r>
            <a:endParaRPr lang="fr-FR" sz="2000" dirty="0"/>
          </a:p>
        </p:txBody>
      </p:sp>
      <p:sp>
        <p:nvSpPr>
          <p:cNvPr id="3" name="Espace réservé du contenu 2"/>
          <p:cNvSpPr>
            <a:spLocks noGrp="1"/>
          </p:cNvSpPr>
          <p:nvPr>
            <p:ph idx="1"/>
          </p:nvPr>
        </p:nvSpPr>
        <p:spPr>
          <a:xfrm>
            <a:off x="457200" y="1412776"/>
            <a:ext cx="8229600" cy="4713387"/>
          </a:xfrm>
        </p:spPr>
        <p:txBody>
          <a:bodyPr>
            <a:normAutofit/>
          </a:bodyPr>
          <a:lstStyle/>
          <a:p>
            <a:pPr marL="0" lvl="0" indent="0" algn="just">
              <a:buNone/>
            </a:pPr>
            <a:r>
              <a:rPr lang="fr-FR" sz="2000" dirty="0" smtClean="0">
                <a:solidFill>
                  <a:prstClr val="black"/>
                </a:solidFill>
              </a:rPr>
              <a:t>La monoculture intensive, en plus de ne pas pourvoir à l’</a:t>
            </a:r>
            <a:r>
              <a:rPr lang="fr-FR" sz="2000" dirty="0" err="1" smtClean="0">
                <a:solidFill>
                  <a:prstClr val="black"/>
                </a:solidFill>
              </a:rPr>
              <a:t>auto-suffisance</a:t>
            </a:r>
            <a:r>
              <a:rPr lang="fr-FR" sz="2000" dirty="0" smtClean="0">
                <a:solidFill>
                  <a:prstClr val="black"/>
                </a:solidFill>
              </a:rPr>
              <a:t> alimentaire, entraine la prolifération de parasites et de maladies.</a:t>
            </a:r>
          </a:p>
          <a:p>
            <a:pPr marL="0" lvl="0" indent="0" algn="just">
              <a:buNone/>
            </a:pPr>
            <a:endParaRPr lang="fr-FR" sz="2000" dirty="0" smtClean="0">
              <a:solidFill>
                <a:prstClr val="black"/>
              </a:solidFill>
            </a:endParaRPr>
          </a:p>
          <a:p>
            <a:pPr marL="0" lvl="0" indent="0" algn="just">
              <a:buNone/>
            </a:pPr>
            <a:r>
              <a:rPr lang="fr-FR" sz="2000" dirty="0" smtClean="0">
                <a:solidFill>
                  <a:prstClr val="black"/>
                </a:solidFill>
              </a:rPr>
              <a:t>Ce qui a poussé à l’usage de « produits phytosanitaires », </a:t>
            </a:r>
            <a:r>
              <a:rPr lang="fr-FR" sz="2000" b="1" u="sng" dirty="0" smtClean="0">
                <a:solidFill>
                  <a:prstClr val="black"/>
                </a:solidFill>
              </a:rPr>
              <a:t>pesticides et fongicides</a:t>
            </a:r>
            <a:r>
              <a:rPr lang="fr-FR" sz="2000" dirty="0" smtClean="0">
                <a:solidFill>
                  <a:prstClr val="black"/>
                </a:solidFill>
              </a:rPr>
              <a:t>, qui </a:t>
            </a:r>
            <a:r>
              <a:rPr lang="fr-FR" sz="2000" dirty="0">
                <a:solidFill>
                  <a:prstClr val="black"/>
                </a:solidFill>
              </a:rPr>
              <a:t>garantissent des produits (essentiellement les bananes aujourd’hui) </a:t>
            </a:r>
            <a:r>
              <a:rPr lang="fr-FR" sz="2000" dirty="0" smtClean="0">
                <a:solidFill>
                  <a:prstClr val="black"/>
                </a:solidFill>
              </a:rPr>
              <a:t>plus </a:t>
            </a:r>
            <a:r>
              <a:rPr lang="fr-FR" sz="2000" dirty="0">
                <a:solidFill>
                  <a:prstClr val="black"/>
                </a:solidFill>
              </a:rPr>
              <a:t>« commercialisables » pour le consommateur européen</a:t>
            </a:r>
            <a:r>
              <a:rPr lang="fr-FR" sz="2000" dirty="0" smtClean="0">
                <a:solidFill>
                  <a:prstClr val="black"/>
                </a:solidFill>
              </a:rPr>
              <a:t>.</a:t>
            </a:r>
          </a:p>
          <a:p>
            <a:pPr marL="0" lvl="0" indent="0" algn="just">
              <a:buNone/>
            </a:pPr>
            <a:endParaRPr lang="fr-FR" sz="2000" dirty="0" smtClean="0">
              <a:solidFill>
                <a:prstClr val="black"/>
              </a:solidFill>
            </a:endParaRPr>
          </a:p>
          <a:p>
            <a:pPr marL="0" lvl="0" indent="0" algn="just">
              <a:buNone/>
            </a:pPr>
            <a:r>
              <a:rPr lang="fr-FR" sz="2000" dirty="0" smtClean="0">
                <a:solidFill>
                  <a:prstClr val="black"/>
                </a:solidFill>
              </a:rPr>
              <a:t>Car l’objectif reste l’exportation commerciale (60.000 tonnes de bananes par an pour la Guadeloupe), et non pas l’agriculture endogène au service du territoire.</a:t>
            </a:r>
          </a:p>
          <a:p>
            <a:pPr marL="0" lvl="0" indent="0" algn="just">
              <a:buNone/>
            </a:pPr>
            <a:endParaRPr lang="fr-FR" sz="2000" dirty="0" smtClean="0">
              <a:solidFill>
                <a:prstClr val="black"/>
              </a:solidFill>
            </a:endParaRPr>
          </a:p>
          <a:p>
            <a:pPr marL="0" lvl="0" indent="0" algn="just">
              <a:buNone/>
            </a:pPr>
            <a:r>
              <a:rPr lang="fr-FR" sz="2000" dirty="0" smtClean="0">
                <a:solidFill>
                  <a:prstClr val="black"/>
                </a:solidFill>
              </a:rPr>
              <a:t>Or ces pesticides et fongicides, qui </a:t>
            </a:r>
            <a:r>
              <a:rPr lang="fr-FR" sz="2000" dirty="0">
                <a:solidFill>
                  <a:prstClr val="black"/>
                </a:solidFill>
              </a:rPr>
              <a:t>sont massivement utilisés depuis les années </a:t>
            </a:r>
            <a:r>
              <a:rPr lang="fr-FR" sz="2000" dirty="0" smtClean="0">
                <a:solidFill>
                  <a:prstClr val="black"/>
                </a:solidFill>
              </a:rPr>
              <a:t>1950, sont </a:t>
            </a:r>
            <a:r>
              <a:rPr lang="fr-FR" sz="2000" b="1" u="sng" dirty="0" smtClean="0">
                <a:solidFill>
                  <a:prstClr val="black"/>
                </a:solidFill>
              </a:rPr>
              <a:t>très nocifs </a:t>
            </a:r>
            <a:r>
              <a:rPr lang="fr-FR" sz="2000" dirty="0" smtClean="0">
                <a:solidFill>
                  <a:prstClr val="black"/>
                </a:solidFill>
              </a:rPr>
              <a:t>pour les sols, la faune, et les êtres humains. </a:t>
            </a:r>
            <a:endParaRPr lang="fr-FR" sz="2000" dirty="0">
              <a:solidFill>
                <a:prstClr val="black"/>
              </a:solidFill>
            </a:endParaRPr>
          </a:p>
          <a:p>
            <a:pPr lvl="0"/>
            <a:endParaRPr lang="fr-FR" sz="2400" dirty="0">
              <a:solidFill>
                <a:prstClr val="black"/>
              </a:solidFill>
            </a:endParaRPr>
          </a:p>
          <a:p>
            <a:endParaRPr lang="fr-FR" sz="2400" dirty="0"/>
          </a:p>
        </p:txBody>
      </p:sp>
    </p:spTree>
    <p:extLst>
      <p:ext uri="{BB962C8B-B14F-4D97-AF65-F5344CB8AC3E}">
        <p14:creationId xmlns:p14="http://schemas.microsoft.com/office/powerpoint/2010/main" val="10563509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27584" y="332656"/>
            <a:ext cx="7772400" cy="4176464"/>
          </a:xfrm>
        </p:spPr>
        <p:txBody>
          <a:bodyPr>
            <a:normAutofit/>
          </a:bodyPr>
          <a:lstStyle/>
          <a:p>
            <a:r>
              <a:rPr lang="fr-FR" sz="2800" b="1" dirty="0" smtClean="0">
                <a:latin typeface="+mn-lt"/>
              </a:rPr>
              <a:t/>
            </a:r>
            <a:br>
              <a:rPr lang="fr-FR" sz="2800" b="1" dirty="0" smtClean="0">
                <a:latin typeface="+mn-lt"/>
              </a:rPr>
            </a:br>
            <a:r>
              <a:rPr lang="fr-FR" sz="2400" b="1" dirty="0" smtClean="0">
                <a:latin typeface="+mn-lt"/>
              </a:rPr>
              <a:t>Du Code Noir au </a:t>
            </a:r>
            <a:r>
              <a:rPr lang="fr-FR" sz="2400" b="1" dirty="0" err="1" smtClean="0">
                <a:latin typeface="+mn-lt"/>
              </a:rPr>
              <a:t>Chlordécone</a:t>
            </a:r>
            <a:r>
              <a:rPr lang="fr-FR" sz="2400" b="1" dirty="0" smtClean="0">
                <a:latin typeface="+mn-lt"/>
              </a:rPr>
              <a:t>.</a:t>
            </a:r>
            <a:br>
              <a:rPr lang="fr-FR" sz="2400" b="1" dirty="0" smtClean="0">
                <a:latin typeface="+mn-lt"/>
              </a:rPr>
            </a:br>
            <a:r>
              <a:rPr lang="fr-FR" sz="2400" b="1" dirty="0" smtClean="0">
                <a:latin typeface="+mn-lt"/>
              </a:rPr>
              <a:t/>
            </a:r>
            <a:br>
              <a:rPr lang="fr-FR" sz="2400" b="1" dirty="0" smtClean="0">
                <a:latin typeface="+mn-lt"/>
              </a:rPr>
            </a:br>
            <a:r>
              <a:rPr lang="fr-FR" sz="2400" b="1" dirty="0" smtClean="0">
                <a:latin typeface="+mn-lt"/>
              </a:rPr>
              <a:t>L’héritage du droit colonial, </a:t>
            </a:r>
            <a:br>
              <a:rPr lang="fr-FR" sz="2400" b="1" dirty="0" smtClean="0">
                <a:latin typeface="+mn-lt"/>
              </a:rPr>
            </a:br>
            <a:r>
              <a:rPr lang="fr-FR" sz="2400" b="1" dirty="0" smtClean="0">
                <a:latin typeface="+mn-lt"/>
              </a:rPr>
              <a:t/>
            </a:r>
            <a:br>
              <a:rPr lang="fr-FR" sz="2400" b="1" dirty="0" smtClean="0">
                <a:latin typeface="+mn-lt"/>
              </a:rPr>
            </a:br>
            <a:r>
              <a:rPr lang="fr-FR" sz="2400" b="1" dirty="0" smtClean="0">
                <a:latin typeface="+mn-lt"/>
              </a:rPr>
              <a:t>ou du « monstre juridique » au « monstre chimique »</a:t>
            </a:r>
            <a:endParaRPr lang="fr-FR" sz="2400" b="1" dirty="0">
              <a:latin typeface="+mn-lt"/>
            </a:endParaRPr>
          </a:p>
        </p:txBody>
      </p:sp>
      <p:sp>
        <p:nvSpPr>
          <p:cNvPr id="3" name="Sous-titre 2"/>
          <p:cNvSpPr>
            <a:spLocks noGrp="1"/>
          </p:cNvSpPr>
          <p:nvPr>
            <p:ph type="subTitle" idx="1"/>
          </p:nvPr>
        </p:nvSpPr>
        <p:spPr>
          <a:xfrm>
            <a:off x="1371600" y="4581128"/>
            <a:ext cx="6400800" cy="1512168"/>
          </a:xfrm>
        </p:spPr>
        <p:txBody>
          <a:bodyPr>
            <a:normAutofit/>
          </a:bodyPr>
          <a:lstStyle/>
          <a:p>
            <a:r>
              <a:rPr lang="fr-FR" sz="2000" dirty="0" smtClean="0">
                <a:solidFill>
                  <a:srgbClr val="FF0000"/>
                </a:solidFill>
              </a:rPr>
              <a:t>Jean-François Niort</a:t>
            </a:r>
          </a:p>
          <a:p>
            <a:r>
              <a:rPr lang="fr-FR" sz="2000" dirty="0" smtClean="0">
                <a:solidFill>
                  <a:srgbClr val="FF0000"/>
                </a:solidFill>
              </a:rPr>
              <a:t>Université des Antilles et de la Guyane</a:t>
            </a:r>
          </a:p>
          <a:p>
            <a:r>
              <a:rPr lang="fr-FR" sz="2000" dirty="0" smtClean="0">
                <a:solidFill>
                  <a:srgbClr val="FF0000"/>
                </a:solidFill>
                <a:hlinkClick r:id="rId2"/>
              </a:rPr>
              <a:t>jfn971@live.fr</a:t>
            </a:r>
            <a:r>
              <a:rPr lang="fr-FR" sz="2000" dirty="0" smtClean="0">
                <a:solidFill>
                  <a:srgbClr val="FF0000"/>
                </a:solidFill>
              </a:rPr>
              <a:t>  </a:t>
            </a:r>
          </a:p>
          <a:p>
            <a:r>
              <a:rPr lang="fr-FR" sz="2000" dirty="0" smtClean="0">
                <a:solidFill>
                  <a:srgbClr val="FF0000"/>
                </a:solidFill>
              </a:rPr>
              <a:t>http://jfniort.e-monsite.com</a:t>
            </a:r>
            <a:endParaRPr lang="fr-FR" sz="2000" dirty="0">
              <a:solidFill>
                <a:srgbClr val="FF0000"/>
              </a:solidFill>
            </a:endParaRPr>
          </a:p>
        </p:txBody>
      </p:sp>
    </p:spTree>
    <p:extLst>
      <p:ext uri="{BB962C8B-B14F-4D97-AF65-F5344CB8AC3E}">
        <p14:creationId xmlns:p14="http://schemas.microsoft.com/office/powerpoint/2010/main" val="30699737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L’héritage colonial : le « monstre chimique »</a:t>
            </a:r>
            <a:endParaRPr lang="fr-FR" sz="2000" dirty="0"/>
          </a:p>
        </p:txBody>
      </p:sp>
      <p:sp>
        <p:nvSpPr>
          <p:cNvPr id="3" name="Espace réservé du contenu 2"/>
          <p:cNvSpPr>
            <a:spLocks noGrp="1"/>
          </p:cNvSpPr>
          <p:nvPr>
            <p:ph idx="1"/>
          </p:nvPr>
        </p:nvSpPr>
        <p:spPr>
          <a:xfrm>
            <a:off x="457200" y="1340768"/>
            <a:ext cx="8229600" cy="4785395"/>
          </a:xfrm>
        </p:spPr>
        <p:txBody>
          <a:bodyPr>
            <a:normAutofit lnSpcReduction="10000"/>
          </a:bodyPr>
          <a:lstStyle/>
          <a:p>
            <a:pPr marL="0" indent="0">
              <a:buNone/>
            </a:pPr>
            <a:r>
              <a:rPr lang="fr-FR" sz="2000" dirty="0" smtClean="0"/>
              <a:t>* </a:t>
            </a:r>
            <a:r>
              <a:rPr lang="fr-FR" sz="2000" u="sng" dirty="0" smtClean="0"/>
              <a:t>C’est le cas du</a:t>
            </a:r>
            <a:r>
              <a:rPr lang="fr-FR" sz="2000" u="sng" dirty="0" smtClean="0"/>
              <a:t> </a:t>
            </a:r>
            <a:r>
              <a:rPr lang="fr-FR" sz="2000" u="sng" dirty="0" err="1" smtClean="0"/>
              <a:t>Chlordécone</a:t>
            </a:r>
            <a:r>
              <a:rPr lang="fr-FR" sz="2000" u="sng" dirty="0" smtClean="0"/>
              <a:t> en particulier </a:t>
            </a:r>
            <a:r>
              <a:rPr lang="fr-FR" sz="2000" dirty="0" smtClean="0"/>
              <a:t>:</a:t>
            </a:r>
          </a:p>
          <a:p>
            <a:pPr marL="0" indent="0">
              <a:buNone/>
            </a:pPr>
            <a:endParaRPr lang="fr-FR" sz="2400" dirty="0" smtClean="0"/>
          </a:p>
          <a:p>
            <a:pPr marL="0" indent="0">
              <a:buNone/>
            </a:pPr>
            <a:r>
              <a:rPr lang="fr-FR" sz="2400" dirty="0" smtClean="0"/>
              <a:t>« U</a:t>
            </a:r>
            <a:r>
              <a:rPr lang="fr-FR" sz="2400" i="1" dirty="0" smtClean="0"/>
              <a:t>n montre chimique</a:t>
            </a:r>
            <a:r>
              <a:rPr lang="fr-FR" sz="2400" dirty="0" smtClean="0"/>
              <a:t> »</a:t>
            </a:r>
          </a:p>
          <a:p>
            <a:pPr marL="0" indent="0">
              <a:buNone/>
            </a:pPr>
            <a:endParaRPr lang="fr-FR" sz="2400" dirty="0" smtClean="0"/>
          </a:p>
          <a:p>
            <a:pPr marL="0" indent="0">
              <a:buNone/>
            </a:pPr>
            <a:r>
              <a:rPr lang="fr-FR" sz="1800" dirty="0" smtClean="0"/>
              <a:t>Jean-Yves Le </a:t>
            </a:r>
            <a:r>
              <a:rPr lang="fr-FR" sz="1800" dirty="0" err="1" smtClean="0"/>
              <a:t>Déaut</a:t>
            </a:r>
            <a:r>
              <a:rPr lang="fr-FR" sz="1800" dirty="0" smtClean="0"/>
              <a:t>, député PS de Meurthe et Moselle, Docteur en biochimie, auteur d’un rapport à l’Assemblée nationale et au Sénat sur l’utilisation du </a:t>
            </a:r>
            <a:r>
              <a:rPr lang="fr-FR" sz="1800" dirty="0" err="1" smtClean="0"/>
              <a:t>Chlordécone</a:t>
            </a:r>
            <a:r>
              <a:rPr lang="fr-FR" sz="1800" dirty="0" smtClean="0"/>
              <a:t> et des pesticides aux Antilles, 2009.</a:t>
            </a:r>
          </a:p>
          <a:p>
            <a:pPr marL="0" indent="0">
              <a:buNone/>
            </a:pPr>
            <a:r>
              <a:rPr lang="fr-FR" sz="1800" dirty="0" smtClean="0"/>
              <a:t>Martine </a:t>
            </a:r>
            <a:r>
              <a:rPr lang="fr-FR" sz="1800" dirty="0" err="1" smtClean="0"/>
              <a:t>Valo</a:t>
            </a:r>
            <a:r>
              <a:rPr lang="fr-FR" sz="1800" dirty="0" smtClean="0"/>
              <a:t>, « Guadeloupe : monstre chimique », </a:t>
            </a:r>
            <a:r>
              <a:rPr lang="fr-FR" sz="1800" i="1" dirty="0" smtClean="0"/>
              <a:t>Le Monde</a:t>
            </a:r>
            <a:r>
              <a:rPr lang="fr-FR" sz="1800" dirty="0" smtClean="0"/>
              <a:t>, 16 avril 2013.</a:t>
            </a:r>
          </a:p>
          <a:p>
            <a:pPr marL="0" indent="0">
              <a:buNone/>
            </a:pPr>
            <a:endParaRPr lang="fr-FR" sz="1800" dirty="0" smtClean="0"/>
          </a:p>
          <a:p>
            <a:pPr marL="0" indent="0">
              <a:buNone/>
            </a:pPr>
            <a:endParaRPr lang="fr-FR" sz="1800" dirty="0" smtClean="0"/>
          </a:p>
          <a:p>
            <a:pPr marL="0" indent="0">
              <a:buNone/>
            </a:pPr>
            <a:r>
              <a:rPr lang="fr-FR" sz="2000" dirty="0" smtClean="0"/>
              <a:t>Interdit aux Etats-Unis depuis 1976, en France depuis 1990.  </a:t>
            </a:r>
          </a:p>
          <a:p>
            <a:pPr marL="0" indent="0">
              <a:buNone/>
            </a:pPr>
            <a:r>
              <a:rPr lang="fr-FR" sz="2000" dirty="0" smtClean="0"/>
              <a:t>Epandu en outre mer depuis 1972, puis toléré, par </a:t>
            </a:r>
            <a:r>
              <a:rPr lang="fr-FR" sz="2000" u="sng" dirty="0" smtClean="0"/>
              <a:t>dérogation</a:t>
            </a:r>
            <a:r>
              <a:rPr lang="fr-FR" sz="2000" dirty="0" smtClean="0"/>
              <a:t>, jusqu’en 1993. </a:t>
            </a:r>
          </a:p>
          <a:p>
            <a:pPr marL="0" indent="0">
              <a:buNone/>
            </a:pPr>
            <a:r>
              <a:rPr lang="fr-FR" sz="2000" dirty="0" smtClean="0"/>
              <a:t>(plus 8 mois pour « écouler les stocks » !)</a:t>
            </a:r>
            <a:endParaRPr lang="fr-FR" sz="2000" dirty="0"/>
          </a:p>
          <a:p>
            <a:pPr marL="0" indent="0">
              <a:buNone/>
            </a:pPr>
            <a:r>
              <a:rPr lang="fr-FR" sz="2000" dirty="0" smtClean="0"/>
              <a:t> </a:t>
            </a:r>
            <a:endParaRPr lang="fr-FR" sz="2000" dirty="0"/>
          </a:p>
        </p:txBody>
      </p:sp>
    </p:spTree>
    <p:extLst>
      <p:ext uri="{BB962C8B-B14F-4D97-AF65-F5344CB8AC3E}">
        <p14:creationId xmlns:p14="http://schemas.microsoft.com/office/powerpoint/2010/main" val="4604239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a:solidFill>
                  <a:prstClr val="black"/>
                </a:solidFill>
              </a:rPr>
              <a:t>L’héritage colonial : le « monstre chimique »</a:t>
            </a:r>
            <a:endParaRPr lang="fr-FR" sz="2000" dirty="0"/>
          </a:p>
        </p:txBody>
      </p:sp>
      <p:sp>
        <p:nvSpPr>
          <p:cNvPr id="3" name="Espace réservé du contenu 2"/>
          <p:cNvSpPr>
            <a:spLocks noGrp="1"/>
          </p:cNvSpPr>
          <p:nvPr>
            <p:ph idx="1"/>
          </p:nvPr>
        </p:nvSpPr>
        <p:spPr/>
        <p:txBody>
          <a:bodyPr>
            <a:normAutofit lnSpcReduction="10000"/>
          </a:bodyPr>
          <a:lstStyle/>
          <a:p>
            <a:pPr marL="0" indent="0">
              <a:buNone/>
            </a:pPr>
            <a:r>
              <a:rPr lang="fr-FR" sz="2000" u="sng" dirty="0" smtClean="0"/>
              <a:t>Les dégâts connus du </a:t>
            </a:r>
            <a:r>
              <a:rPr lang="fr-FR" sz="2000" u="sng" dirty="0" err="1" smtClean="0"/>
              <a:t>Chlordécone</a:t>
            </a:r>
            <a:r>
              <a:rPr lang="fr-FR" sz="2000" dirty="0" smtClean="0"/>
              <a:t> : </a:t>
            </a:r>
          </a:p>
          <a:p>
            <a:endParaRPr lang="fr-FR" sz="2000" dirty="0" smtClean="0"/>
          </a:p>
          <a:p>
            <a:pPr marL="0" indent="0">
              <a:buNone/>
            </a:pPr>
            <a:r>
              <a:rPr lang="fr-FR" sz="2000" dirty="0" smtClean="0"/>
              <a:t>- Nappes phréatiques et rivières contaminées (même </a:t>
            </a:r>
            <a:r>
              <a:rPr lang="fr-FR" sz="2000" dirty="0" err="1" smtClean="0"/>
              <a:t>Capès</a:t>
            </a:r>
            <a:r>
              <a:rPr lang="fr-FR" sz="2000" dirty="0" smtClean="0"/>
              <a:t> = plainte dès l’an 2000)</a:t>
            </a:r>
          </a:p>
          <a:p>
            <a:pPr marL="0" indent="0">
              <a:buNone/>
            </a:pPr>
            <a:endParaRPr lang="fr-FR" sz="2000" dirty="0" smtClean="0"/>
          </a:p>
          <a:p>
            <a:pPr marL="0" indent="0">
              <a:buNone/>
            </a:pPr>
            <a:r>
              <a:rPr lang="fr-FR" sz="2000" dirty="0" smtClean="0"/>
              <a:t>- plus </a:t>
            </a:r>
            <a:r>
              <a:rPr lang="fr-FR" sz="2000" dirty="0"/>
              <a:t>du tiers </a:t>
            </a:r>
            <a:r>
              <a:rPr lang="fr-FR" sz="2000" dirty="0" smtClean="0"/>
              <a:t>du littoral contaminé (interdiction de pêche à 900 m)</a:t>
            </a:r>
          </a:p>
          <a:p>
            <a:pPr marL="0" indent="0">
              <a:buNone/>
            </a:pPr>
            <a:r>
              <a:rPr lang="fr-FR" sz="2000" dirty="0" smtClean="0"/>
              <a:t> </a:t>
            </a:r>
            <a:endParaRPr lang="fr-FR" sz="2000" dirty="0"/>
          </a:p>
          <a:p>
            <a:pPr marL="0" indent="0">
              <a:buNone/>
            </a:pPr>
            <a:r>
              <a:rPr lang="fr-FR" sz="2000" dirty="0"/>
              <a:t>- plus de 40% des terres agricoles </a:t>
            </a:r>
            <a:r>
              <a:rPr lang="fr-FR" sz="2000" dirty="0" smtClean="0"/>
              <a:t>empoisonnées</a:t>
            </a:r>
            <a:endParaRPr lang="fr-FR" sz="2000" dirty="0"/>
          </a:p>
          <a:p>
            <a:pPr marL="0" indent="0">
              <a:buNone/>
            </a:pPr>
            <a:endParaRPr lang="fr-FR" sz="2000" dirty="0" smtClean="0"/>
          </a:p>
          <a:p>
            <a:pPr marL="0" indent="0">
              <a:buNone/>
            </a:pPr>
            <a:r>
              <a:rPr lang="fr-FR" sz="2000" dirty="0" smtClean="0"/>
              <a:t>- </a:t>
            </a:r>
            <a:r>
              <a:rPr lang="fr-FR" sz="2000" dirty="0"/>
              <a:t>au moins 1 500 cancers de plus chaque </a:t>
            </a:r>
            <a:r>
              <a:rPr lang="fr-FR" sz="2000" dirty="0" smtClean="0"/>
              <a:t>année</a:t>
            </a:r>
            <a:endParaRPr lang="fr-FR" sz="2000" dirty="0"/>
          </a:p>
          <a:p>
            <a:pPr marL="0" indent="0">
              <a:buNone/>
            </a:pPr>
            <a:endParaRPr lang="fr-FR" sz="2000" dirty="0" smtClean="0"/>
          </a:p>
          <a:p>
            <a:pPr marL="0" indent="0">
              <a:buNone/>
            </a:pPr>
            <a:r>
              <a:rPr lang="fr-FR" sz="2000" dirty="0" smtClean="0"/>
              <a:t>- </a:t>
            </a:r>
            <a:r>
              <a:rPr lang="fr-FR" sz="2000" dirty="0" err="1" smtClean="0"/>
              <a:t>Chlordécone</a:t>
            </a:r>
            <a:r>
              <a:rPr lang="fr-FR" sz="2000" dirty="0" smtClean="0"/>
              <a:t> détecté dans les cordons </a:t>
            </a:r>
            <a:r>
              <a:rPr lang="fr-FR" sz="2000" smtClean="0"/>
              <a:t>ombilicaux, enfants </a:t>
            </a:r>
            <a:r>
              <a:rPr lang="fr-FR" sz="2000" dirty="0"/>
              <a:t>atteints de malformations congénitales ...</a:t>
            </a:r>
          </a:p>
          <a:p>
            <a:endParaRPr lang="fr-FR" sz="2000" dirty="0"/>
          </a:p>
        </p:txBody>
      </p:sp>
    </p:spTree>
    <p:extLst>
      <p:ext uri="{BB962C8B-B14F-4D97-AF65-F5344CB8AC3E}">
        <p14:creationId xmlns:p14="http://schemas.microsoft.com/office/powerpoint/2010/main" val="21944930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solidFill>
                  <a:prstClr val="black"/>
                </a:solidFill>
              </a:rPr>
              <a:t>L’héritage colonial : le « monstre chimique »</a:t>
            </a:r>
            <a:endParaRPr lang="fr-FR" sz="2000" dirty="0"/>
          </a:p>
        </p:txBody>
      </p:sp>
      <p:sp>
        <p:nvSpPr>
          <p:cNvPr id="3" name="Espace réservé du contenu 2"/>
          <p:cNvSpPr>
            <a:spLocks noGrp="1"/>
          </p:cNvSpPr>
          <p:nvPr>
            <p:ph idx="1"/>
          </p:nvPr>
        </p:nvSpPr>
        <p:spPr/>
        <p:txBody>
          <a:bodyPr>
            <a:normAutofit/>
          </a:bodyPr>
          <a:lstStyle/>
          <a:p>
            <a:pPr>
              <a:buNone/>
            </a:pPr>
            <a:r>
              <a:rPr lang="fr-FR" sz="2000" u="sng" dirty="0" smtClean="0"/>
              <a:t>Quelques références bibliographiques sur le </a:t>
            </a:r>
            <a:r>
              <a:rPr lang="fr-FR" sz="2000" u="sng" dirty="0" err="1" smtClean="0"/>
              <a:t>Chlordécone</a:t>
            </a:r>
            <a:r>
              <a:rPr lang="fr-FR" sz="2000" dirty="0" smtClean="0"/>
              <a:t> :</a:t>
            </a:r>
          </a:p>
          <a:p>
            <a:endParaRPr lang="fr-FR" sz="2000" dirty="0" smtClean="0"/>
          </a:p>
          <a:p>
            <a:pPr>
              <a:buNone/>
            </a:pPr>
            <a:r>
              <a:rPr lang="fr-FR" sz="2000" dirty="0" smtClean="0"/>
              <a:t>Louis </a:t>
            </a:r>
            <a:r>
              <a:rPr lang="fr-FR" sz="2000" dirty="0" err="1" smtClean="0"/>
              <a:t>Boutrin</a:t>
            </a:r>
            <a:r>
              <a:rPr lang="fr-FR" sz="2000" dirty="0" smtClean="0"/>
              <a:t>, C</a:t>
            </a:r>
            <a:r>
              <a:rPr lang="fr-FR" sz="2000" i="1" dirty="0" smtClean="0"/>
              <a:t>hronique d'un empoisonnement annoncé : le scandale du </a:t>
            </a:r>
            <a:r>
              <a:rPr lang="fr-FR" sz="2000" i="1" dirty="0" err="1" smtClean="0"/>
              <a:t>chlordécone</a:t>
            </a:r>
            <a:r>
              <a:rPr lang="fr-FR" sz="2000" i="1" dirty="0" smtClean="0"/>
              <a:t>  aux Antilles françaises</a:t>
            </a:r>
            <a:r>
              <a:rPr lang="fr-FR" sz="2000" dirty="0" smtClean="0"/>
              <a:t>, Paris, L'Harmattan, 2007</a:t>
            </a:r>
            <a:endParaRPr lang="fr-FR" sz="2000" b="1" dirty="0" smtClean="0"/>
          </a:p>
          <a:p>
            <a:pPr>
              <a:buNone/>
            </a:pPr>
            <a:endParaRPr lang="fr-FR" sz="2000" dirty="0" smtClean="0"/>
          </a:p>
          <a:p>
            <a:pPr>
              <a:buNone/>
            </a:pPr>
            <a:r>
              <a:rPr lang="fr-FR" sz="2000" dirty="0" smtClean="0"/>
              <a:t>Philippe </a:t>
            </a:r>
            <a:r>
              <a:rPr lang="fr-FR" sz="2000" dirty="0" err="1" smtClean="0"/>
              <a:t>Verdol</a:t>
            </a:r>
            <a:r>
              <a:rPr lang="fr-FR" sz="2000" dirty="0" smtClean="0"/>
              <a:t>, </a:t>
            </a:r>
            <a:r>
              <a:rPr lang="fr-FR" sz="2000" i="1" dirty="0" smtClean="0"/>
              <a:t>Le </a:t>
            </a:r>
            <a:r>
              <a:rPr lang="fr-FR" sz="2000" i="1" dirty="0" err="1" smtClean="0"/>
              <a:t>Chlordécone</a:t>
            </a:r>
            <a:r>
              <a:rPr lang="fr-FR" sz="2000" i="1" dirty="0" smtClean="0"/>
              <a:t> en Guadeloupe : environnement, santé, société</a:t>
            </a:r>
            <a:r>
              <a:rPr lang="fr-FR" sz="2000" dirty="0" smtClean="0"/>
              <a:t>,  Pointe-à-Pitre,  Ed. </a:t>
            </a:r>
            <a:r>
              <a:rPr lang="fr-FR" sz="2000" dirty="0" err="1" smtClean="0"/>
              <a:t>Jasor</a:t>
            </a:r>
            <a:r>
              <a:rPr lang="fr-FR" sz="2000" dirty="0" smtClean="0"/>
              <a:t>, 2007</a:t>
            </a:r>
            <a:endParaRPr lang="fr-FR" sz="2000" b="1" dirty="0" smtClean="0"/>
          </a:p>
          <a:p>
            <a:pPr>
              <a:buNone/>
            </a:pPr>
            <a:endParaRPr lang="fr-FR" sz="2000" dirty="0" smtClean="0"/>
          </a:p>
          <a:p>
            <a:pPr>
              <a:buNone/>
            </a:pPr>
            <a:r>
              <a:rPr lang="fr-FR" sz="2000" dirty="0" smtClean="0"/>
              <a:t>	Voir aussi la conférence du Dr St-Aimé à l'UAG pôle Martinique  le 11 janvier 2013 sur « L'atteinte à la santé publique en Martinique par la </a:t>
            </a:r>
            <a:r>
              <a:rPr lang="fr-FR" sz="2000" dirty="0" err="1" smtClean="0"/>
              <a:t>chlordécone</a:t>
            </a:r>
            <a:r>
              <a:rPr lang="fr-FR" sz="2000" dirty="0" smtClean="0"/>
              <a:t> » ... </a:t>
            </a:r>
          </a:p>
          <a:p>
            <a:pPr>
              <a:buNone/>
            </a:pPr>
            <a:r>
              <a:rPr lang="fr-FR" sz="2000" dirty="0" smtClean="0"/>
              <a:t>	http://www.manioc.org/fichiers/V13018</a:t>
            </a:r>
            <a:endParaRPr lang="fr-FR"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a:solidFill>
                  <a:prstClr val="black"/>
                </a:solidFill>
              </a:rPr>
              <a:t>L’héritage colonial : le « monstre chimique </a:t>
            </a:r>
            <a:r>
              <a:rPr lang="fr-FR" sz="2000" dirty="0" smtClean="0">
                <a:solidFill>
                  <a:prstClr val="black"/>
                </a:solidFill>
              </a:rPr>
              <a:t>» au sens large</a:t>
            </a:r>
            <a:endParaRPr lang="fr-FR" dirty="0"/>
          </a:p>
        </p:txBody>
      </p:sp>
      <p:sp>
        <p:nvSpPr>
          <p:cNvPr id="3" name="Espace réservé du contenu 2"/>
          <p:cNvSpPr>
            <a:spLocks noGrp="1"/>
          </p:cNvSpPr>
          <p:nvPr>
            <p:ph idx="1"/>
          </p:nvPr>
        </p:nvSpPr>
        <p:spPr/>
        <p:txBody>
          <a:bodyPr>
            <a:normAutofit/>
          </a:bodyPr>
          <a:lstStyle/>
          <a:p>
            <a:pPr marL="0" indent="0" algn="just">
              <a:buNone/>
            </a:pPr>
            <a:r>
              <a:rPr lang="fr-FR" sz="2000" dirty="0" smtClean="0"/>
              <a:t>Même si l’utilisation du </a:t>
            </a:r>
            <a:r>
              <a:rPr lang="fr-FR" sz="2000" dirty="0" err="1" smtClean="0"/>
              <a:t>Chlordécone</a:t>
            </a:r>
            <a:r>
              <a:rPr lang="fr-FR" sz="2000" dirty="0" smtClean="0"/>
              <a:t> a été suspendue :</a:t>
            </a:r>
          </a:p>
          <a:p>
            <a:pPr algn="just"/>
            <a:endParaRPr lang="fr-FR" sz="2000" dirty="0" smtClean="0"/>
          </a:p>
          <a:p>
            <a:pPr algn="just">
              <a:buFontTx/>
              <a:buChar char="-"/>
            </a:pPr>
            <a:r>
              <a:rPr lang="fr-FR" sz="2000" dirty="0" smtClean="0"/>
              <a:t>les sols et la mer restent pollués, saturés (la durée de vie du </a:t>
            </a:r>
            <a:r>
              <a:rPr lang="fr-FR" sz="2000" dirty="0" err="1" smtClean="0"/>
              <a:t>Chlordécone</a:t>
            </a:r>
            <a:r>
              <a:rPr lang="fr-FR" sz="2000" dirty="0" smtClean="0"/>
              <a:t> est estimée à 700 ans!).</a:t>
            </a:r>
          </a:p>
          <a:p>
            <a:pPr algn="just">
              <a:buFontTx/>
              <a:buChar char="-"/>
            </a:pPr>
            <a:endParaRPr lang="fr-FR" sz="2000" dirty="0" smtClean="0"/>
          </a:p>
          <a:p>
            <a:pPr algn="just">
              <a:buFontTx/>
              <a:buChar char="-"/>
            </a:pPr>
            <a:r>
              <a:rPr lang="fr-FR" sz="2000" dirty="0" smtClean="0"/>
              <a:t>Et surtout des </a:t>
            </a:r>
            <a:r>
              <a:rPr lang="fr-FR" sz="2000" u="sng" dirty="0" smtClean="0"/>
              <a:t>dérogations</a:t>
            </a:r>
            <a:r>
              <a:rPr lang="fr-FR" sz="2000" dirty="0" smtClean="0"/>
              <a:t> sont pourtant encore accordées pour l’usage </a:t>
            </a:r>
            <a:r>
              <a:rPr lang="fr-FR" sz="2000" b="1" u="sng" dirty="0" smtClean="0"/>
              <a:t>d’autres pesticides  et fongicides </a:t>
            </a:r>
            <a:r>
              <a:rPr lang="fr-FR" sz="2000" dirty="0" smtClean="0"/>
              <a:t>!</a:t>
            </a:r>
            <a:endParaRPr lang="fr-FR" sz="2000" dirty="0"/>
          </a:p>
        </p:txBody>
      </p:sp>
    </p:spTree>
    <p:extLst>
      <p:ext uri="{BB962C8B-B14F-4D97-AF65-F5344CB8AC3E}">
        <p14:creationId xmlns:p14="http://schemas.microsoft.com/office/powerpoint/2010/main" val="6388289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L’héritage colonial : le « monstre chimique » </a:t>
            </a:r>
            <a:r>
              <a:rPr lang="fr-FR" sz="2000" dirty="0" smtClean="0"/>
              <a:t>au sens large </a:t>
            </a:r>
            <a:endParaRPr lang="fr-FR" sz="2000" dirty="0"/>
          </a:p>
        </p:txBody>
      </p:sp>
      <p:sp>
        <p:nvSpPr>
          <p:cNvPr id="3" name="Espace réservé du contenu 2"/>
          <p:cNvSpPr>
            <a:spLocks noGrp="1"/>
          </p:cNvSpPr>
          <p:nvPr>
            <p:ph idx="1"/>
          </p:nvPr>
        </p:nvSpPr>
        <p:spPr/>
        <p:txBody>
          <a:bodyPr>
            <a:normAutofit/>
          </a:bodyPr>
          <a:lstStyle/>
          <a:p>
            <a:pPr marL="0" indent="0">
              <a:buNone/>
            </a:pPr>
            <a:r>
              <a:rPr lang="fr-FR" sz="2000" u="sng" dirty="0" smtClean="0"/>
              <a:t>Nocivité </a:t>
            </a:r>
            <a:r>
              <a:rPr lang="fr-FR" sz="2000" u="sng" dirty="0" smtClean="0"/>
              <a:t>des pesticides en généra</a:t>
            </a:r>
            <a:r>
              <a:rPr lang="fr-FR" sz="2000" dirty="0" smtClean="0"/>
              <a:t>l : </a:t>
            </a:r>
          </a:p>
          <a:p>
            <a:pPr marL="0" indent="0">
              <a:buNone/>
            </a:pPr>
            <a:endParaRPr lang="fr-FR" sz="2400" dirty="0" smtClean="0"/>
          </a:p>
          <a:p>
            <a:pPr marL="0" indent="0">
              <a:buNone/>
            </a:pPr>
            <a:r>
              <a:rPr lang="fr-FR" sz="2400" dirty="0" smtClean="0"/>
              <a:t>«</a:t>
            </a:r>
            <a:r>
              <a:rPr lang="fr-FR" sz="2400" dirty="0" smtClean="0"/>
              <a:t> </a:t>
            </a:r>
            <a:r>
              <a:rPr lang="fr-FR" sz="2400" i="1" dirty="0" smtClean="0"/>
              <a:t>Les pesticides sont des poisons</a:t>
            </a:r>
            <a:r>
              <a:rPr lang="fr-FR" sz="2400" dirty="0" smtClean="0"/>
              <a:t> » </a:t>
            </a:r>
            <a:endParaRPr lang="fr-FR" sz="2400" dirty="0" smtClean="0"/>
          </a:p>
          <a:p>
            <a:pPr marL="0" indent="0">
              <a:buNone/>
            </a:pPr>
            <a:endParaRPr lang="fr-FR" sz="2400" dirty="0" smtClean="0"/>
          </a:p>
          <a:p>
            <a:pPr marL="0" indent="0">
              <a:buNone/>
            </a:pPr>
            <a:r>
              <a:rPr lang="fr-FR" sz="2000" dirty="0" smtClean="0"/>
              <a:t>Marie-Monique </a:t>
            </a:r>
            <a:r>
              <a:rPr lang="fr-FR" sz="2000" dirty="0" smtClean="0"/>
              <a:t>Robin, </a:t>
            </a:r>
            <a:r>
              <a:rPr lang="fr-FR" sz="2000" i="1" dirty="0" smtClean="0"/>
              <a:t>Notre poison quotidien. La responsabilité de l’industrie chimique dans l’épidémie des maladies chroniques</a:t>
            </a:r>
            <a:r>
              <a:rPr lang="fr-FR" sz="2000" dirty="0" smtClean="0"/>
              <a:t>, Paris, La découverte, 2011, </a:t>
            </a:r>
            <a:r>
              <a:rPr lang="fr-FR" sz="2000" dirty="0" err="1" smtClean="0"/>
              <a:t>rééd</a:t>
            </a:r>
            <a:r>
              <a:rPr lang="fr-FR" sz="2000" dirty="0" smtClean="0"/>
              <a:t>. Poche, 2013, p. 15-122. </a:t>
            </a:r>
          </a:p>
          <a:p>
            <a:pPr marL="0" indent="0">
              <a:buNone/>
            </a:pPr>
            <a:endParaRPr lang="fr-FR" sz="2000" dirty="0"/>
          </a:p>
        </p:txBody>
      </p:sp>
    </p:spTree>
    <p:extLst>
      <p:ext uri="{BB962C8B-B14F-4D97-AF65-F5344CB8AC3E}">
        <p14:creationId xmlns:p14="http://schemas.microsoft.com/office/powerpoint/2010/main" val="26337010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normAutofit fontScale="90000"/>
          </a:bodyPr>
          <a:lstStyle/>
          <a:p>
            <a:r>
              <a:rPr lang="fr-FR" sz="2000" b="1" dirty="0" smtClean="0"/>
              <a:t>Pesticides : les preuves du danger s'accumulent</a:t>
            </a:r>
            <a:r>
              <a:rPr lang="fr-FR" sz="2000" dirty="0" smtClean="0"/>
              <a:t/>
            </a:r>
            <a:br>
              <a:rPr lang="fr-FR" sz="2000" dirty="0" smtClean="0"/>
            </a:br>
            <a:r>
              <a:rPr lang="fr-FR" sz="2000" dirty="0" smtClean="0"/>
              <a:t>LE MONDE | 13.06.2013 à 11h27 Par Paul </a:t>
            </a:r>
            <a:r>
              <a:rPr lang="fr-FR" sz="2000" dirty="0" err="1" smtClean="0"/>
              <a:t>Benkimoun</a:t>
            </a:r>
            <a:r>
              <a:rPr lang="fr-FR" sz="2000" dirty="0" smtClean="0"/>
              <a:t> et Stéphane </a:t>
            </a:r>
            <a:r>
              <a:rPr lang="fr-FR" sz="2000" dirty="0" err="1" smtClean="0"/>
              <a:t>Foucart</a:t>
            </a:r>
            <a:r>
              <a:rPr lang="fr-FR" sz="2000" dirty="0" smtClean="0"/>
              <a:t> </a:t>
            </a:r>
            <a:br>
              <a:rPr lang="fr-FR" sz="2000" dirty="0" smtClean="0"/>
            </a:br>
            <a:endParaRPr lang="fr-FR" sz="2000" dirty="0"/>
          </a:p>
        </p:txBody>
      </p:sp>
      <p:pic>
        <p:nvPicPr>
          <p:cNvPr id="4" name="Espace réservé du contenu 3" descr="En dépit des dénégations des industriels du secteur, les pesticides sont bel et bien impliqués dans un grand nombre de pathologies lourdes."/>
          <p:cNvPicPr>
            <a:picLocks noGrp="1"/>
          </p:cNvPicPr>
          <p:nvPr>
            <p:ph idx="1"/>
          </p:nvPr>
        </p:nvPicPr>
        <p:blipFill>
          <a:blip r:embed="rId2" cstate="print"/>
          <a:srcRect/>
          <a:stretch>
            <a:fillRect/>
          </a:stretch>
        </p:blipFill>
        <p:spPr bwMode="auto">
          <a:xfrm>
            <a:off x="1187624" y="1196752"/>
            <a:ext cx="6408712" cy="54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b="1" dirty="0" smtClean="0"/>
              <a:t>Pesticides : les preuves du danger s'accumulent</a:t>
            </a:r>
            <a:r>
              <a:rPr lang="fr-FR" sz="1800" dirty="0" smtClean="0"/>
              <a:t/>
            </a:r>
            <a:br>
              <a:rPr lang="fr-FR" sz="1800" dirty="0" smtClean="0"/>
            </a:br>
            <a:r>
              <a:rPr lang="fr-FR" sz="1800" dirty="0" smtClean="0"/>
              <a:t>LE MONDE | 13.06.2013 à 11h27 </a:t>
            </a:r>
            <a:br>
              <a:rPr lang="fr-FR" sz="1800" dirty="0" smtClean="0"/>
            </a:br>
            <a:r>
              <a:rPr lang="fr-FR" sz="1800" dirty="0" smtClean="0"/>
              <a:t>Par Paul </a:t>
            </a:r>
            <a:r>
              <a:rPr lang="fr-FR" sz="1800" dirty="0" err="1" smtClean="0"/>
              <a:t>Benkimoun</a:t>
            </a:r>
            <a:r>
              <a:rPr lang="fr-FR" sz="1800" dirty="0" smtClean="0"/>
              <a:t> et Stéphane </a:t>
            </a:r>
            <a:r>
              <a:rPr lang="fr-FR" sz="1800" dirty="0" err="1" smtClean="0"/>
              <a:t>Foucart</a:t>
            </a:r>
            <a:r>
              <a:rPr lang="fr-FR" sz="1800" dirty="0" smtClean="0"/>
              <a:t> (extraits)</a:t>
            </a:r>
            <a:endParaRPr lang="fr-FR" sz="1800" dirty="0"/>
          </a:p>
        </p:txBody>
      </p:sp>
      <p:sp>
        <p:nvSpPr>
          <p:cNvPr id="3" name="Espace réservé du contenu 2"/>
          <p:cNvSpPr>
            <a:spLocks noGrp="1"/>
          </p:cNvSpPr>
          <p:nvPr>
            <p:ph idx="1"/>
          </p:nvPr>
        </p:nvSpPr>
        <p:spPr>
          <a:xfrm>
            <a:off x="457200" y="1412776"/>
            <a:ext cx="8229600" cy="4713387"/>
          </a:xfrm>
        </p:spPr>
        <p:txBody>
          <a:bodyPr>
            <a:normAutofit fontScale="85000" lnSpcReduction="10000"/>
          </a:bodyPr>
          <a:lstStyle/>
          <a:p>
            <a:pPr algn="just">
              <a:buNone/>
            </a:pPr>
            <a:r>
              <a:rPr lang="fr-FR" sz="2000" dirty="0" smtClean="0"/>
              <a:t>	« En dépit des dénégations des industriels du secteur, les pesticides sont bel et bien impliqués dans un grand nombre de pathologies lourdes – cancers, maladies du sang, troubles neurologiques, malformations, etc. – dont l'incidence tend à augmenter dans le monde. C'est l'idée-force d'une impressionnante expertise collective menée sur l'ensemble des connaissances internationales actuelles, et pilotée par l'Institut national de la santé et de la recherche médicale (Inserm), qui l'a rendue publique jeudi 13 juin.</a:t>
            </a:r>
          </a:p>
          <a:p>
            <a:pPr algn="just">
              <a:buNone/>
            </a:pPr>
            <a:endParaRPr lang="fr-FR" sz="2000" dirty="0" smtClean="0"/>
          </a:p>
          <a:p>
            <a:pPr algn="just">
              <a:buNone/>
            </a:pPr>
            <a:r>
              <a:rPr lang="fr-FR" sz="2000" dirty="0" smtClean="0"/>
              <a:t>	Cette synthèse rassemble les données épidémiologiques issues de nombreux pays (Etats-Unis, Canada, Australie, Finlande, Danemark, etc.), qui précisent les effets sanitaires des principaux produits phytosanitaires : insecticides, herbicides et fongicides. Une grande part du rapport concerne les expositions professionnelles (agriculteurs, ouvriers du secteur agrochimique, etc.), mais aussi les personnes vivant ou travaillant dans ou à proximité de zones agricoles. En France, terre d'agriculture, 15 % de la population sont ainsi concernés.</a:t>
            </a:r>
          </a:p>
          <a:p>
            <a:pPr algn="just">
              <a:buNone/>
            </a:pPr>
            <a:endParaRPr lang="fr-FR" sz="2000" dirty="0" smtClean="0"/>
          </a:p>
          <a:p>
            <a:pPr algn="just">
              <a:buNone/>
            </a:pPr>
            <a:r>
              <a:rPr lang="fr-FR" sz="2000" dirty="0" smtClean="0"/>
              <a:t>	Après avoir passé au crible la littérature scientifique internationale, les experts concluent que l'exposition à des pesticides conduit à</a:t>
            </a:r>
            <a:r>
              <a:rPr lang="fr-FR" sz="2000" i="1" dirty="0" smtClean="0"/>
              <a:t> "des augmentations de risques significatives pour plusieurs pathologies</a:t>
            </a:r>
            <a:r>
              <a:rPr lang="fr-FR" sz="2000" dirty="0" smtClean="0"/>
              <a:t>". »</a:t>
            </a:r>
          </a:p>
          <a:p>
            <a:endParaRPr lang="fr-FR"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a:solidFill>
                  <a:prstClr val="black"/>
                </a:solidFill>
              </a:rPr>
              <a:t>L’héritage colonial : le « monstre chimique » au sens large </a:t>
            </a:r>
            <a:endParaRPr lang="fr-FR" sz="2000" dirty="0"/>
          </a:p>
        </p:txBody>
      </p:sp>
      <p:sp>
        <p:nvSpPr>
          <p:cNvPr id="3" name="Espace réservé du contenu 2"/>
          <p:cNvSpPr>
            <a:spLocks noGrp="1"/>
          </p:cNvSpPr>
          <p:nvPr>
            <p:ph idx="1"/>
          </p:nvPr>
        </p:nvSpPr>
        <p:spPr>
          <a:xfrm>
            <a:off x="457200" y="1412776"/>
            <a:ext cx="8229600" cy="4713387"/>
          </a:xfrm>
        </p:spPr>
        <p:txBody>
          <a:bodyPr>
            <a:normAutofit fontScale="92500" lnSpcReduction="10000"/>
          </a:bodyPr>
          <a:lstStyle/>
          <a:p>
            <a:pPr marL="0" indent="0">
              <a:lnSpc>
                <a:spcPct val="115000"/>
              </a:lnSpc>
              <a:spcAft>
                <a:spcPts val="1000"/>
              </a:spcAft>
              <a:buNone/>
            </a:pPr>
            <a:r>
              <a:rPr lang="fr-FR" sz="2200" u="sng" dirty="0" smtClean="0">
                <a:ea typeface="Calibri"/>
                <a:cs typeface="Times New Roman"/>
              </a:rPr>
              <a:t>Dangers de ces </a:t>
            </a:r>
            <a:r>
              <a:rPr lang="fr-FR" sz="2200" u="sng" dirty="0" smtClean="0">
                <a:ea typeface="Calibri"/>
                <a:cs typeface="Times New Roman"/>
              </a:rPr>
              <a:t>pesticides aux Antilles, </a:t>
            </a:r>
            <a:r>
              <a:rPr lang="fr-FR" sz="2200" u="sng" dirty="0" smtClean="0">
                <a:ea typeface="Calibri"/>
                <a:cs typeface="Times New Roman"/>
              </a:rPr>
              <a:t>qui se rajoutent au </a:t>
            </a:r>
            <a:r>
              <a:rPr lang="fr-FR" sz="2200" u="sng" dirty="0" err="1" smtClean="0">
                <a:ea typeface="Calibri"/>
                <a:cs typeface="Times New Roman"/>
              </a:rPr>
              <a:t>Chlordécone</a:t>
            </a:r>
            <a:r>
              <a:rPr lang="fr-FR" sz="2200" dirty="0" smtClean="0">
                <a:ea typeface="Calibri"/>
                <a:cs typeface="Times New Roman"/>
              </a:rPr>
              <a:t> : </a:t>
            </a:r>
          </a:p>
          <a:p>
            <a:pPr marL="0" indent="0" algn="just">
              <a:lnSpc>
                <a:spcPct val="115000"/>
              </a:lnSpc>
              <a:spcAft>
                <a:spcPts val="1000"/>
              </a:spcAft>
              <a:buNone/>
            </a:pPr>
            <a:r>
              <a:rPr lang="fr-FR" sz="2200" dirty="0" smtClean="0"/>
              <a:t>- Philippe </a:t>
            </a:r>
            <a:r>
              <a:rPr lang="fr-FR" sz="2200" dirty="0" err="1" smtClean="0"/>
              <a:t>Verdol</a:t>
            </a:r>
            <a:r>
              <a:rPr lang="fr-FR" sz="2200" dirty="0" smtClean="0"/>
              <a:t>, </a:t>
            </a:r>
            <a:r>
              <a:rPr lang="fr-FR" sz="2200" i="1" dirty="0" smtClean="0"/>
              <a:t>L'île-monde dans l'</a:t>
            </a:r>
            <a:r>
              <a:rPr lang="fr-FR" sz="2200" i="1" dirty="0" err="1" smtClean="0"/>
              <a:t>oeil</a:t>
            </a:r>
            <a:r>
              <a:rPr lang="fr-FR" sz="2200" i="1" dirty="0" smtClean="0"/>
              <a:t> des pesticides</a:t>
            </a:r>
            <a:r>
              <a:rPr lang="fr-FR" sz="2200" dirty="0" smtClean="0"/>
              <a:t>, Kourou, Ibis rouge, 2009</a:t>
            </a:r>
            <a:r>
              <a:rPr lang="fr-FR" sz="2200" dirty="0" smtClean="0"/>
              <a:t>.</a:t>
            </a:r>
          </a:p>
          <a:p>
            <a:pPr marL="0" indent="0" algn="just">
              <a:lnSpc>
                <a:spcPct val="115000"/>
              </a:lnSpc>
              <a:spcAft>
                <a:spcPts val="600"/>
              </a:spcAft>
              <a:buNone/>
            </a:pPr>
            <a:r>
              <a:rPr lang="fr-FR" sz="2200" dirty="0" smtClean="0">
                <a:ea typeface="Calibri"/>
                <a:cs typeface="Times New Roman"/>
              </a:rPr>
              <a:t>- </a:t>
            </a:r>
            <a:r>
              <a:rPr lang="fr-FR" sz="2200" dirty="0" smtClean="0">
                <a:ea typeface="Calibri"/>
                <a:cs typeface="Times New Roman"/>
              </a:rPr>
              <a:t>Le </a:t>
            </a:r>
            <a:r>
              <a:rPr lang="fr-FR" sz="2200" dirty="0">
                <a:ea typeface="Calibri"/>
                <a:cs typeface="Times New Roman"/>
              </a:rPr>
              <a:t>8 mars 2013 </a:t>
            </a:r>
            <a:r>
              <a:rPr lang="fr-FR" sz="2200" dirty="0" smtClean="0">
                <a:ea typeface="Calibri"/>
                <a:cs typeface="Times New Roman"/>
              </a:rPr>
              <a:t>le Dr </a:t>
            </a:r>
            <a:r>
              <a:rPr lang="fr-FR" sz="2200" dirty="0">
                <a:ea typeface="Calibri"/>
                <a:cs typeface="Times New Roman"/>
              </a:rPr>
              <a:t>Josiane JOS-PELAGE Présidente </a:t>
            </a:r>
            <a:r>
              <a:rPr lang="fr-FR" sz="2200" dirty="0" smtClean="0">
                <a:ea typeface="Calibri"/>
                <a:cs typeface="Times New Roman"/>
              </a:rPr>
              <a:t>l'AMSES </a:t>
            </a:r>
            <a:r>
              <a:rPr lang="fr-FR" sz="2200" dirty="0">
                <a:ea typeface="Calibri"/>
                <a:cs typeface="Times New Roman"/>
              </a:rPr>
              <a:t>MARTINIQUE (Association Médicale pour la Sauvegarde de l’Environnement et de la Santé) a organisé la </a:t>
            </a:r>
            <a:r>
              <a:rPr lang="fr-FR" sz="2200" dirty="0" smtClean="0">
                <a:ea typeface="Calibri"/>
                <a:cs typeface="Times New Roman"/>
              </a:rPr>
              <a:t>1ère </a:t>
            </a:r>
            <a:r>
              <a:rPr lang="fr-FR" sz="2200" dirty="0">
                <a:ea typeface="Calibri"/>
                <a:cs typeface="Times New Roman"/>
              </a:rPr>
              <a:t>réunion d'information de l'AMSES MARTINIQUE, ouverte au </a:t>
            </a:r>
            <a:r>
              <a:rPr lang="fr-FR" sz="2200" dirty="0" smtClean="0">
                <a:ea typeface="Calibri"/>
                <a:cs typeface="Times New Roman"/>
              </a:rPr>
              <a:t>public, </a:t>
            </a:r>
            <a:r>
              <a:rPr lang="fr-FR" sz="2200" dirty="0">
                <a:ea typeface="Calibri"/>
                <a:cs typeface="Times New Roman"/>
              </a:rPr>
              <a:t>à la salle CASE À VENT de l' </a:t>
            </a:r>
            <a:r>
              <a:rPr lang="fr-FR" sz="2200" dirty="0" smtClean="0">
                <a:ea typeface="Calibri"/>
                <a:cs typeface="Times New Roman"/>
              </a:rPr>
              <a:t>ATRIUM, sur </a:t>
            </a:r>
            <a:r>
              <a:rPr lang="fr-FR" sz="2200" dirty="0">
                <a:ea typeface="Calibri"/>
                <a:cs typeface="Times New Roman"/>
              </a:rPr>
              <a:t>les dangers pour la santé des pesticides et de </a:t>
            </a:r>
            <a:r>
              <a:rPr lang="fr-FR" sz="2200" dirty="0" smtClean="0">
                <a:ea typeface="Calibri"/>
                <a:cs typeface="Times New Roman"/>
              </a:rPr>
              <a:t>l'épandage</a:t>
            </a:r>
            <a:r>
              <a:rPr lang="fr-FR" sz="2200" dirty="0">
                <a:ea typeface="Calibri"/>
                <a:cs typeface="Times New Roman"/>
              </a:rPr>
              <a:t>.</a:t>
            </a:r>
            <a:endParaRPr lang="fr-FR" sz="2200" dirty="0" smtClean="0">
              <a:ea typeface="Calibri"/>
              <a:cs typeface="Times New Roman"/>
            </a:endParaRPr>
          </a:p>
          <a:p>
            <a:pPr marL="0" indent="0">
              <a:lnSpc>
                <a:spcPct val="115000"/>
              </a:lnSpc>
              <a:spcAft>
                <a:spcPts val="600"/>
              </a:spcAft>
              <a:buNone/>
            </a:pPr>
            <a:r>
              <a:rPr lang="fr-FR" sz="2200" dirty="0" smtClean="0">
                <a:ea typeface="Calibri"/>
                <a:cs typeface="Times New Roman"/>
              </a:rPr>
              <a:t>Voir le diaporama sur le site :</a:t>
            </a:r>
          </a:p>
          <a:p>
            <a:pPr marL="0" indent="0">
              <a:lnSpc>
                <a:spcPct val="115000"/>
              </a:lnSpc>
              <a:spcAft>
                <a:spcPts val="1000"/>
              </a:spcAft>
              <a:buNone/>
            </a:pPr>
            <a:r>
              <a:rPr lang="fr-FR" sz="2200" dirty="0">
                <a:ea typeface="Calibri"/>
                <a:cs typeface="Times New Roman"/>
              </a:rPr>
              <a:t>http://www.facebook.com/media/set/?set=a.357964640971521.1073741839.270898893011430&amp;type=1 </a:t>
            </a:r>
          </a:p>
          <a:p>
            <a:pPr marL="0" indent="0">
              <a:lnSpc>
                <a:spcPct val="115000"/>
              </a:lnSpc>
              <a:spcAft>
                <a:spcPts val="1000"/>
              </a:spcAft>
              <a:buNone/>
            </a:pPr>
            <a:endParaRPr lang="fr-FR" sz="2000" dirty="0">
              <a:ea typeface="Calibri"/>
              <a:cs typeface="Times New Roman"/>
            </a:endParaRPr>
          </a:p>
          <a:p>
            <a:endParaRPr lang="fr-FR" sz="2000" dirty="0"/>
          </a:p>
        </p:txBody>
      </p:sp>
    </p:spTree>
    <p:extLst>
      <p:ext uri="{BB962C8B-B14F-4D97-AF65-F5344CB8AC3E}">
        <p14:creationId xmlns:p14="http://schemas.microsoft.com/office/powerpoint/2010/main" val="3072744524"/>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94122"/>
          </a:xfrm>
        </p:spPr>
        <p:txBody>
          <a:bodyPr>
            <a:normAutofit/>
          </a:bodyPr>
          <a:lstStyle/>
          <a:p>
            <a:r>
              <a:rPr lang="fr-FR" sz="2000" dirty="0" smtClean="0">
                <a:solidFill>
                  <a:prstClr val="black"/>
                </a:solidFill>
              </a:rPr>
              <a:t>L’héritage colonial : le « monstre chimique </a:t>
            </a:r>
            <a:r>
              <a:rPr lang="fr-FR" sz="2000" dirty="0" smtClean="0">
                <a:solidFill>
                  <a:prstClr val="black"/>
                </a:solidFill>
              </a:rPr>
              <a:t>» au sens large </a:t>
            </a:r>
            <a:endParaRPr lang="fr-FR" sz="2000" dirty="0"/>
          </a:p>
        </p:txBody>
      </p:sp>
      <p:sp>
        <p:nvSpPr>
          <p:cNvPr id="3" name="Espace réservé du contenu 2"/>
          <p:cNvSpPr>
            <a:spLocks noGrp="1"/>
          </p:cNvSpPr>
          <p:nvPr>
            <p:ph idx="1"/>
          </p:nvPr>
        </p:nvSpPr>
        <p:spPr>
          <a:xfrm>
            <a:off x="457200" y="1268760"/>
            <a:ext cx="8229600" cy="4857403"/>
          </a:xfrm>
        </p:spPr>
        <p:txBody>
          <a:bodyPr>
            <a:normAutofit/>
          </a:bodyPr>
          <a:lstStyle/>
          <a:p>
            <a:pPr algn="just">
              <a:lnSpc>
                <a:spcPct val="110000"/>
              </a:lnSpc>
              <a:spcBef>
                <a:spcPts val="0"/>
              </a:spcBef>
              <a:buNone/>
            </a:pPr>
            <a:r>
              <a:rPr lang="fr-FR" sz="2000" dirty="0" smtClean="0"/>
              <a:t>	Dans un rapport </a:t>
            </a:r>
            <a:r>
              <a:rPr lang="fr-FR" sz="2000" dirty="0">
                <a:solidFill>
                  <a:prstClr val="black"/>
                </a:solidFill>
              </a:rPr>
              <a:t>sur les </a:t>
            </a:r>
            <a:r>
              <a:rPr lang="fr-FR" sz="2000" u="sng" dirty="0">
                <a:solidFill>
                  <a:prstClr val="black"/>
                </a:solidFill>
              </a:rPr>
              <a:t>effets cumulés des </a:t>
            </a:r>
            <a:r>
              <a:rPr lang="fr-FR" sz="2000" u="sng" dirty="0" smtClean="0">
                <a:solidFill>
                  <a:prstClr val="black"/>
                </a:solidFill>
              </a:rPr>
              <a:t>pesticides (et fongicides) </a:t>
            </a:r>
            <a:r>
              <a:rPr lang="fr-FR" sz="2000" dirty="0" smtClean="0"/>
              <a:t>publié le 9 avril 2012 l’Agence européenne de sécurité alimentaire  (EFSA) constate que les molécules autorisées par l’arrêté préfectoral du 29 avril 2013 sont souvent citées (</a:t>
            </a:r>
            <a:r>
              <a:rPr lang="fr-FR" sz="2000" dirty="0" err="1" smtClean="0"/>
              <a:t>Difenoconazole</a:t>
            </a:r>
            <a:r>
              <a:rPr lang="fr-FR" sz="2000" dirty="0" smtClean="0"/>
              <a:t> et </a:t>
            </a:r>
            <a:r>
              <a:rPr lang="fr-FR" sz="2000" dirty="0" err="1"/>
              <a:t>P</a:t>
            </a:r>
            <a:r>
              <a:rPr lang="fr-FR" sz="2000" dirty="0" err="1" smtClean="0"/>
              <a:t>ropiconazole</a:t>
            </a:r>
            <a:r>
              <a:rPr lang="fr-FR" sz="2000" dirty="0" smtClean="0"/>
              <a:t>, plus de 40 fois ; </a:t>
            </a:r>
            <a:r>
              <a:rPr lang="fr-FR" sz="2000" dirty="0" err="1" smtClean="0"/>
              <a:t>Trifloxystrobin</a:t>
            </a:r>
            <a:r>
              <a:rPr lang="fr-FR" sz="2000" dirty="0" smtClean="0"/>
              <a:t>, plus de 32 fois, et même l‘</a:t>
            </a:r>
            <a:r>
              <a:rPr lang="fr-FR" sz="2000" dirty="0" err="1" smtClean="0"/>
              <a:t>Acibenzolar</a:t>
            </a:r>
            <a:r>
              <a:rPr lang="fr-FR" sz="2000" dirty="0" smtClean="0"/>
              <a:t>-S-</a:t>
            </a:r>
            <a:r>
              <a:rPr lang="fr-FR" sz="2000" dirty="0" err="1" smtClean="0"/>
              <a:t>Methyl</a:t>
            </a:r>
            <a:r>
              <a:rPr lang="fr-FR" sz="2000" dirty="0" smtClean="0"/>
              <a:t> (stimulateur de défense), cité 24 fois) pour leurs effets délétères chez l'animal à savoir : </a:t>
            </a:r>
          </a:p>
          <a:p>
            <a:pPr algn="just">
              <a:lnSpc>
                <a:spcPct val="110000"/>
              </a:lnSpc>
              <a:spcBef>
                <a:spcPts val="0"/>
              </a:spcBef>
              <a:buNone/>
            </a:pPr>
            <a:r>
              <a:rPr lang="fr-FR" sz="2000" dirty="0" smtClean="0"/>
              <a:t>	toxiques pour la reproduction (infertilité), toxiques pour le développement et la croissance (malformations), cancérigènes, toxicité hépatique (hypertrophie, </a:t>
            </a:r>
            <a:r>
              <a:rPr lang="fr-FR" sz="2000" dirty="0" err="1" smtClean="0"/>
              <a:t>dénérescence</a:t>
            </a:r>
            <a:r>
              <a:rPr lang="fr-FR" sz="2000" dirty="0" smtClean="0"/>
              <a:t>, cirrhose, cancer du foie), atteinte de l'hématopoïèse (anémie, thrombopénie).... </a:t>
            </a:r>
          </a:p>
          <a:p>
            <a:pPr>
              <a:buNone/>
            </a:pPr>
            <a:r>
              <a:rPr lang="fr-FR" sz="2000" dirty="0" smtClean="0">
                <a:hlinkClick r:id="rId2"/>
              </a:rPr>
              <a:t>http://www.efsa.europa.eu/fr/supporting/doc/269e.pdf</a:t>
            </a:r>
            <a:endParaRPr lang="fr-FR" sz="2000" dirty="0" smtClean="0"/>
          </a:p>
          <a:p>
            <a:pPr>
              <a:buNone/>
            </a:pPr>
            <a:r>
              <a:rPr lang="fr-FR" sz="1800" u="sng" dirty="0" smtClean="0">
                <a:hlinkClick r:id="rId3"/>
              </a:rPr>
              <a:t>Béatrice </a:t>
            </a:r>
            <a:r>
              <a:rPr lang="fr-FR" sz="1800" u="sng" dirty="0" err="1" smtClean="0">
                <a:hlinkClick r:id="rId3"/>
              </a:rPr>
              <a:t>Ibéné</a:t>
            </a:r>
            <a:r>
              <a:rPr lang="fr-FR" sz="1800" u="sng" dirty="0" smtClean="0">
                <a:hlinkClick r:id="rId3"/>
              </a:rPr>
              <a:t> a publié dans Collectif contre l'épandage aérien de pesticides en Guadeloupe</a:t>
            </a:r>
            <a:r>
              <a:rPr lang="fr-FR" sz="1800" dirty="0" smtClean="0"/>
              <a:t> 11 juin 13:26 </a:t>
            </a:r>
          </a:p>
          <a:p>
            <a:endParaRPr lang="fr-FR"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sz="2000" dirty="0">
                <a:solidFill>
                  <a:prstClr val="black"/>
                </a:solidFill>
              </a:rPr>
              <a:t>L’héritage colonial : le « monstre chimique </a:t>
            </a:r>
            <a:r>
              <a:rPr lang="fr-FR" sz="2000" dirty="0" smtClean="0">
                <a:solidFill>
                  <a:prstClr val="black"/>
                </a:solidFill>
              </a:rPr>
              <a:t>» au sens large</a:t>
            </a:r>
            <a:endParaRPr lang="fr-FR" dirty="0"/>
          </a:p>
        </p:txBody>
      </p:sp>
      <p:sp>
        <p:nvSpPr>
          <p:cNvPr id="3" name="Espace réservé du contenu 2"/>
          <p:cNvSpPr>
            <a:spLocks noGrp="1"/>
          </p:cNvSpPr>
          <p:nvPr>
            <p:ph idx="1"/>
          </p:nvPr>
        </p:nvSpPr>
        <p:spPr>
          <a:xfrm>
            <a:off x="457200" y="1412776"/>
            <a:ext cx="8229600" cy="4713387"/>
          </a:xfrm>
        </p:spPr>
        <p:txBody>
          <a:bodyPr>
            <a:normAutofit lnSpcReduction="10000"/>
          </a:bodyPr>
          <a:lstStyle/>
          <a:p>
            <a:pPr marL="0" indent="0">
              <a:buNone/>
            </a:pPr>
            <a:r>
              <a:rPr lang="fr-FR" sz="2000" dirty="0" smtClean="0"/>
              <a:t>Bien que l’épandage aérien soit interdit par une directive européenne de 2009,  qui pose des conditions très strictes pour les dérogations, afin qu’elles soient compatible avec l’objectif d’un « développement durable » et le principe de précaution…</a:t>
            </a:r>
          </a:p>
          <a:p>
            <a:pPr marL="0" indent="0">
              <a:buNone/>
            </a:pPr>
            <a:endParaRPr lang="fr-FR" sz="2000" dirty="0" smtClean="0"/>
          </a:p>
          <a:p>
            <a:pPr marL="0" indent="0">
              <a:buNone/>
            </a:pPr>
            <a:r>
              <a:rPr lang="fr-FR" sz="2000" dirty="0" smtClean="0"/>
              <a:t>les planteurs ont obtenu, avec l’aide du Gouvernement français, de nouvelles </a:t>
            </a:r>
            <a:r>
              <a:rPr lang="fr-FR" sz="2000" u="sng" dirty="0" smtClean="0"/>
              <a:t>dérogations </a:t>
            </a:r>
            <a:r>
              <a:rPr lang="fr-FR" sz="2000" dirty="0" smtClean="0"/>
              <a:t>préfectorales, tant en Martinique qu’en Guadeloupe, qui ne respectent pas les conditions posées par la législation européenne et le Code rural (art. L. 253) :</a:t>
            </a:r>
          </a:p>
          <a:p>
            <a:pPr marL="0" indent="0">
              <a:buFontTx/>
              <a:buChar char="-"/>
            </a:pPr>
            <a:r>
              <a:rPr lang="fr-FR" sz="2000" dirty="0" smtClean="0"/>
              <a:t> arrêté du 10 janvier 2012, qui autorise l’épandage pour 6 mois</a:t>
            </a:r>
          </a:p>
          <a:p>
            <a:pPr marL="0" indent="0">
              <a:buFontTx/>
              <a:buChar char="-"/>
            </a:pPr>
            <a:r>
              <a:rPr lang="fr-FR" sz="2000" dirty="0" smtClean="0"/>
              <a:t> reconduit par un autre arrêté du 13 juillet 2012, pour 6 mois encore…</a:t>
            </a:r>
          </a:p>
          <a:p>
            <a:pPr marL="0" indent="0">
              <a:buFontTx/>
              <a:buChar char="-"/>
            </a:pPr>
            <a:endParaRPr lang="fr-FR" sz="2000" dirty="0" smtClean="0"/>
          </a:p>
          <a:p>
            <a:pPr marL="0" indent="0">
              <a:buNone/>
            </a:pPr>
            <a:r>
              <a:rPr lang="fr-FR" sz="2000" dirty="0" smtClean="0"/>
              <a:t>Jusqu’à plainte des associations de défense de l’Environnement, qui ont saisi le Tribunal administratif de Basse-Terre, qui a annulé ces autorisations préfectorales par un jugement du 29 novembre 2012…</a:t>
            </a:r>
          </a:p>
          <a:p>
            <a:pPr marL="0" indent="0">
              <a:buNone/>
            </a:pPr>
            <a:endParaRPr lang="fr-FR" sz="2000" dirty="0" smtClean="0"/>
          </a:p>
          <a:p>
            <a:pPr marL="0" indent="0">
              <a:buNone/>
            </a:pPr>
            <a:endParaRPr lang="fr-FR" sz="2000" dirty="0" smtClean="0"/>
          </a:p>
          <a:p>
            <a:pPr marL="0" indent="0">
              <a:buNone/>
            </a:pPr>
            <a:endParaRPr lang="fr-FR" sz="2000" u="sng" dirty="0"/>
          </a:p>
          <a:p>
            <a:pPr marL="0" indent="0">
              <a:buNone/>
            </a:pPr>
            <a:endParaRPr lang="fr-FR" sz="2000" dirty="0" smtClean="0"/>
          </a:p>
          <a:p>
            <a:pPr marL="0" indent="0">
              <a:buNone/>
            </a:pPr>
            <a:endParaRPr lang="fr-FR" dirty="0"/>
          </a:p>
          <a:p>
            <a:pPr marL="0" indent="0">
              <a:buNone/>
            </a:pPr>
            <a:endParaRPr lang="fr-FR" dirty="0" smtClean="0"/>
          </a:p>
          <a:p>
            <a:pPr>
              <a:buFont typeface="Arial" charset="0"/>
              <a:buChar char="•"/>
            </a:pPr>
            <a:endParaRPr lang="fr-FR" dirty="0"/>
          </a:p>
          <a:p>
            <a:pPr marL="0" indent="0">
              <a:buNone/>
            </a:pPr>
            <a:endParaRPr lang="fr-FR" dirty="0"/>
          </a:p>
        </p:txBody>
      </p:sp>
    </p:spTree>
    <p:extLst>
      <p:ext uri="{BB962C8B-B14F-4D97-AF65-F5344CB8AC3E}">
        <p14:creationId xmlns:p14="http://schemas.microsoft.com/office/powerpoint/2010/main" val="498302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normAutofit/>
          </a:bodyPr>
          <a:lstStyle/>
          <a:p>
            <a:r>
              <a:rPr lang="fr-FR" sz="2000" dirty="0" smtClean="0"/>
              <a:t>I. La structure coloniale </a:t>
            </a:r>
            <a:endParaRPr lang="fr-FR" sz="2000" dirty="0"/>
          </a:p>
        </p:txBody>
      </p:sp>
      <p:sp>
        <p:nvSpPr>
          <p:cNvPr id="3" name="Espace réservé du contenu 2"/>
          <p:cNvSpPr>
            <a:spLocks noGrp="1"/>
          </p:cNvSpPr>
          <p:nvPr>
            <p:ph idx="1"/>
          </p:nvPr>
        </p:nvSpPr>
        <p:spPr>
          <a:xfrm>
            <a:off x="457200" y="1340768"/>
            <a:ext cx="8229600" cy="4785395"/>
          </a:xfrm>
        </p:spPr>
        <p:txBody>
          <a:bodyPr>
            <a:normAutofit fontScale="92500" lnSpcReduction="20000"/>
          </a:bodyPr>
          <a:lstStyle/>
          <a:p>
            <a:pPr marL="0" indent="0">
              <a:buNone/>
            </a:pPr>
            <a:r>
              <a:rPr lang="fr-FR" sz="2200" dirty="0" smtClean="0"/>
              <a:t>*</a:t>
            </a:r>
            <a:r>
              <a:rPr lang="fr-FR" sz="2200" u="sng" dirty="0" smtClean="0"/>
              <a:t> Une monoculture intensive au service du commerce et du profit, et non de la survie alimentaire locale et du développement endogène… </a:t>
            </a:r>
            <a:endParaRPr lang="fr-FR" sz="2200" dirty="0" smtClean="0"/>
          </a:p>
          <a:p>
            <a:pPr marL="0" indent="0">
              <a:buNone/>
            </a:pPr>
            <a:endParaRPr lang="fr-FR" sz="2200" dirty="0" smtClean="0"/>
          </a:p>
          <a:p>
            <a:pPr marL="0" indent="0" algn="just">
              <a:buNone/>
            </a:pPr>
            <a:r>
              <a:rPr lang="fr-FR" sz="2200" dirty="0" smtClean="0"/>
              <a:t>« Les Colonies ont toutes été établies pour l’utilité de leurs Métropoles »</a:t>
            </a:r>
          </a:p>
          <a:p>
            <a:pPr marL="0" indent="0" algn="just">
              <a:buNone/>
            </a:pPr>
            <a:endParaRPr lang="fr-FR" sz="2200" dirty="0" smtClean="0"/>
          </a:p>
          <a:p>
            <a:pPr marL="0" indent="0" algn="just">
              <a:buNone/>
            </a:pPr>
            <a:r>
              <a:rPr lang="fr-FR" sz="2200" dirty="0" smtClean="0"/>
              <a:t>« Plus elles diffèrent de leur Métropole par leurs productions, plus elles sont parfaites »</a:t>
            </a:r>
            <a:endParaRPr lang="fr-FR" sz="2200" dirty="0"/>
          </a:p>
          <a:p>
            <a:pPr marL="0" indent="0" algn="just">
              <a:buNone/>
            </a:pPr>
            <a:endParaRPr lang="fr-FR" sz="2200" dirty="0" smtClean="0"/>
          </a:p>
          <a:p>
            <a:pPr marL="0" indent="0" algn="just">
              <a:buNone/>
            </a:pPr>
            <a:r>
              <a:rPr lang="fr-FR" sz="2200" dirty="0" smtClean="0"/>
              <a:t>« Dans le Royaume, le commerce n’est encouragé qu’en faveur de l’agriculture ; dans les colonies, au contraire, la culture n’est établie et encouragée qu’en faveur du commerce »</a:t>
            </a:r>
          </a:p>
          <a:p>
            <a:pPr marL="0" indent="0" algn="just">
              <a:buNone/>
            </a:pPr>
            <a:endParaRPr lang="fr-FR" sz="2200" dirty="0" smtClean="0"/>
          </a:p>
          <a:p>
            <a:pPr marL="0" indent="0" algn="just">
              <a:buNone/>
            </a:pPr>
            <a:endParaRPr lang="fr-FR" sz="2200" dirty="0" smtClean="0"/>
          </a:p>
          <a:p>
            <a:pPr marL="0" indent="0">
              <a:buNone/>
            </a:pPr>
            <a:endParaRPr lang="fr-FR" sz="2200" dirty="0" smtClean="0"/>
          </a:p>
          <a:p>
            <a:pPr marL="0" indent="0">
              <a:buNone/>
            </a:pPr>
            <a:r>
              <a:rPr lang="fr-FR" sz="1900" dirty="0" smtClean="0"/>
              <a:t>Mémoire  du Roi pour servir d’instructions au gouverneur et à l’intendant de La Martinique, 25 janvier 1765.</a:t>
            </a:r>
            <a:endParaRPr lang="fr-FR" sz="1900" dirty="0"/>
          </a:p>
        </p:txBody>
      </p:sp>
    </p:spTree>
    <p:extLst>
      <p:ext uri="{BB962C8B-B14F-4D97-AF65-F5344CB8AC3E}">
        <p14:creationId xmlns:p14="http://schemas.microsoft.com/office/powerpoint/2010/main" val="2882914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solidFill>
                  <a:prstClr val="black"/>
                </a:solidFill>
              </a:rPr>
              <a:t>L’héritage colonial : le « monstre chimique » au sens large </a:t>
            </a:r>
            <a:endParaRPr lang="fr-FR" sz="2000" dirty="0"/>
          </a:p>
        </p:txBody>
      </p:sp>
      <p:sp>
        <p:nvSpPr>
          <p:cNvPr id="3" name="Espace réservé du contenu 2"/>
          <p:cNvSpPr>
            <a:spLocks noGrp="1"/>
          </p:cNvSpPr>
          <p:nvPr>
            <p:ph idx="1"/>
          </p:nvPr>
        </p:nvSpPr>
        <p:spPr>
          <a:xfrm>
            <a:off x="457200" y="1412776"/>
            <a:ext cx="8229600" cy="4713387"/>
          </a:xfrm>
        </p:spPr>
        <p:txBody>
          <a:bodyPr>
            <a:noAutofit/>
          </a:bodyPr>
          <a:lstStyle/>
          <a:p>
            <a:pPr marL="0" indent="0">
              <a:buNone/>
            </a:pPr>
            <a:r>
              <a:rPr lang="fr-FR" sz="2000" u="sng" dirty="0" smtClean="0"/>
              <a:t>Logique coloniale </a:t>
            </a:r>
            <a:r>
              <a:rPr lang="fr-FR" sz="2000" dirty="0" smtClean="0"/>
              <a:t>: </a:t>
            </a:r>
          </a:p>
          <a:p>
            <a:pPr marL="0" indent="0">
              <a:spcAft>
                <a:spcPts val="600"/>
              </a:spcAft>
              <a:buFontTx/>
              <a:buChar char="-"/>
            </a:pPr>
            <a:r>
              <a:rPr lang="fr-FR" sz="2000" smtClean="0"/>
              <a:t> 80</a:t>
            </a:r>
            <a:r>
              <a:rPr lang="fr-FR" sz="2000" dirty="0" smtClean="0"/>
              <a:t>% des épandages aériens ont lieu dans les DOM, alors que leurs sols sont déjà très contaminés.</a:t>
            </a:r>
          </a:p>
          <a:p>
            <a:pPr marL="0" indent="0">
              <a:spcAft>
                <a:spcPts val="600"/>
              </a:spcAft>
              <a:buFontTx/>
              <a:buChar char="-"/>
            </a:pPr>
            <a:r>
              <a:rPr lang="fr-FR" sz="2000" dirty="0" smtClean="0"/>
              <a:t> Trois fois plus de pesticides par unité de surface que dans l’Hexagone. </a:t>
            </a:r>
          </a:p>
          <a:p>
            <a:pPr marL="0" indent="0">
              <a:spcAft>
                <a:spcPts val="600"/>
              </a:spcAft>
              <a:buFontTx/>
              <a:buChar char="-"/>
            </a:pPr>
            <a:r>
              <a:rPr lang="fr-FR" sz="2000" dirty="0" smtClean="0"/>
              <a:t> France premier producteur de pesticides d’Europe (dont le </a:t>
            </a:r>
            <a:r>
              <a:rPr lang="fr-FR" sz="2000" dirty="0" err="1" smtClean="0"/>
              <a:t>Chlordécone</a:t>
            </a:r>
            <a:r>
              <a:rPr lang="fr-FR" sz="2000" dirty="0" smtClean="0"/>
              <a:t> à l’époque)…</a:t>
            </a:r>
          </a:p>
          <a:p>
            <a:pPr marL="0" lvl="0" indent="0">
              <a:buFontTx/>
              <a:buChar char="-"/>
            </a:pPr>
            <a:r>
              <a:rPr lang="fr-FR" sz="2000" dirty="0" smtClean="0">
                <a:solidFill>
                  <a:prstClr val="black"/>
                </a:solidFill>
              </a:rPr>
              <a:t> Bien que la précédente autorisation préfectorale d’épandage a été annulée par une décision du Tribunal administratif de Basse Terre (29 novembre – 10 décembre 2012), le Gouvernement a ordonné à la préfète de la Guadeloupe de déroger à nouveau au droit commun, et de bafouer les tribunaux, en autorisant une nouvelle fois l’épandage aérien (29 avril 2013) -  pour un an cette fois-ci  – et à une limite de 50 m seulement des points d’eau et habitations ou du cœur du Parc national !</a:t>
            </a:r>
          </a:p>
          <a:p>
            <a:endParaRPr lang="fr-FR"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Conclusion : </a:t>
            </a:r>
            <a:br>
              <a:rPr lang="fr-FR" sz="2000" dirty="0" smtClean="0"/>
            </a:br>
            <a:r>
              <a:rPr lang="fr-FR" sz="2000" dirty="0" smtClean="0"/>
              <a:t>Achever la « décolonisation » </a:t>
            </a:r>
            <a:endParaRPr lang="fr-FR" sz="2000" dirty="0"/>
          </a:p>
        </p:txBody>
      </p:sp>
      <p:sp>
        <p:nvSpPr>
          <p:cNvPr id="3" name="Espace réservé du contenu 2"/>
          <p:cNvSpPr>
            <a:spLocks noGrp="1"/>
          </p:cNvSpPr>
          <p:nvPr>
            <p:ph idx="1"/>
          </p:nvPr>
        </p:nvSpPr>
        <p:spPr/>
        <p:txBody>
          <a:bodyPr>
            <a:normAutofit lnSpcReduction="10000"/>
          </a:bodyPr>
          <a:lstStyle/>
          <a:p>
            <a:pPr marL="0" indent="0">
              <a:buNone/>
            </a:pPr>
            <a:r>
              <a:rPr lang="fr-FR" sz="2000" u="sng" dirty="0" smtClean="0"/>
              <a:t>« Décoloniser » l’agriculture et l’économie des  ex-colonies :</a:t>
            </a:r>
          </a:p>
          <a:p>
            <a:pPr marL="0" indent="0" algn="just">
              <a:buNone/>
            </a:pPr>
            <a:r>
              <a:rPr lang="fr-FR" sz="2000" dirty="0" smtClean="0"/>
              <a:t>- puisqu’elles n’en sont juridiquement plus, et qu’elles ne sont donc plus au service exclusif de l’ex-Métropole </a:t>
            </a:r>
          </a:p>
          <a:p>
            <a:pPr marL="0" indent="0" algn="just">
              <a:buNone/>
            </a:pPr>
            <a:r>
              <a:rPr lang="fr-FR" sz="2000" dirty="0" smtClean="0"/>
              <a:t>- puisque le principe constitutionnel d’Egalité avec l’ex-Métropole y règne en théorie</a:t>
            </a:r>
          </a:p>
          <a:p>
            <a:pPr marL="0" indent="0" algn="just">
              <a:buNone/>
            </a:pPr>
            <a:r>
              <a:rPr lang="fr-FR" sz="2000" dirty="0" smtClean="0"/>
              <a:t>- Puisque les principes de Précaution et de Protection de l’environnement y sont également applicables</a:t>
            </a:r>
          </a:p>
          <a:p>
            <a:pPr algn="just"/>
            <a:endParaRPr lang="fr-FR" sz="2000" dirty="0" smtClean="0"/>
          </a:p>
          <a:p>
            <a:pPr marL="0" indent="0" algn="just">
              <a:buNone/>
            </a:pPr>
            <a:r>
              <a:rPr lang="fr-FR" sz="2000" u="sng" dirty="0" smtClean="0"/>
              <a:t>Que faire  concrètement ?  </a:t>
            </a:r>
          </a:p>
          <a:p>
            <a:pPr marL="0" indent="0" algn="just">
              <a:buNone/>
            </a:pPr>
            <a:r>
              <a:rPr lang="fr-FR" sz="2000" dirty="0" smtClean="0"/>
              <a:t>- en urgence : cesser les épandages et de manière générale l’utilisation massive et dérogatoire de pesticides</a:t>
            </a:r>
          </a:p>
          <a:p>
            <a:pPr marL="0" indent="0" algn="just">
              <a:buNone/>
            </a:pPr>
            <a:r>
              <a:rPr lang="fr-FR" sz="2000" dirty="0" smtClean="0"/>
              <a:t>- sur le fond : repenser, restructurer l’agriculture et l’économie locales au service du développement endogène et de l’humain, plutôt que du profit commercial à court terme.</a:t>
            </a:r>
            <a:endParaRPr lang="fr-FR" sz="2000" dirty="0"/>
          </a:p>
          <a:p>
            <a:endParaRPr lang="fr-FR" sz="2000" dirty="0"/>
          </a:p>
        </p:txBody>
      </p:sp>
    </p:spTree>
    <p:extLst>
      <p:ext uri="{BB962C8B-B14F-4D97-AF65-F5344CB8AC3E}">
        <p14:creationId xmlns:p14="http://schemas.microsoft.com/office/powerpoint/2010/main" val="39103357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a:t>Lien avec le thème  des Réparations des conséquences </a:t>
            </a:r>
            <a:r>
              <a:rPr lang="fr-FR" sz="2000" dirty="0" smtClean="0"/>
              <a:t>de l’esclavage, de la traite et de la colonisation</a:t>
            </a:r>
            <a:endParaRPr lang="fr-FR" sz="2000" dirty="0"/>
          </a:p>
        </p:txBody>
      </p:sp>
      <p:sp>
        <p:nvSpPr>
          <p:cNvPr id="3" name="Espace réservé du contenu 2"/>
          <p:cNvSpPr>
            <a:spLocks noGrp="1"/>
          </p:cNvSpPr>
          <p:nvPr>
            <p:ph idx="1"/>
          </p:nvPr>
        </p:nvSpPr>
        <p:spPr>
          <a:xfrm>
            <a:off x="457200" y="1412776"/>
            <a:ext cx="8229600" cy="4713387"/>
          </a:xfrm>
        </p:spPr>
        <p:txBody>
          <a:bodyPr>
            <a:normAutofit fontScale="85000" lnSpcReduction="20000"/>
          </a:bodyPr>
          <a:lstStyle/>
          <a:p>
            <a:pPr marL="0" lvl="0" indent="0" algn="just">
              <a:buNone/>
            </a:pPr>
            <a:r>
              <a:rPr lang="fr-FR" sz="2400" dirty="0" smtClean="0">
                <a:solidFill>
                  <a:prstClr val="black"/>
                </a:solidFill>
              </a:rPr>
              <a:t>«</a:t>
            </a:r>
            <a:r>
              <a:rPr lang="fr-FR" sz="2400" dirty="0">
                <a:solidFill>
                  <a:prstClr val="black"/>
                </a:solidFill>
              </a:rPr>
              <a:t> Si La Martinique et la Guadeloupe sont dépendantes de l’économie du sucre, dépendantes de marchés protégés, si la Guyane a tant de difficultés à maîtriser ses ressources naturelles, si La Réunion est forcée de commercer si loin de ses voisins, c’est le résultat direct de </a:t>
            </a:r>
            <a:r>
              <a:rPr lang="fr-FR" sz="2400" u="sng" dirty="0">
                <a:solidFill>
                  <a:prstClr val="black"/>
                </a:solidFill>
              </a:rPr>
              <a:t>l’exclusif colonial.</a:t>
            </a:r>
            <a:r>
              <a:rPr lang="fr-FR" sz="2400" dirty="0">
                <a:solidFill>
                  <a:prstClr val="black"/>
                </a:solidFill>
              </a:rPr>
              <a:t> » </a:t>
            </a:r>
          </a:p>
          <a:p>
            <a:pPr lvl="0" algn="just"/>
            <a:endParaRPr lang="fr-FR" sz="2400" dirty="0">
              <a:solidFill>
                <a:prstClr val="black"/>
              </a:solidFill>
            </a:endParaRPr>
          </a:p>
          <a:p>
            <a:pPr marL="0" lvl="0" indent="0" algn="just">
              <a:buNone/>
            </a:pPr>
            <a:r>
              <a:rPr lang="fr-FR" sz="2400" dirty="0">
                <a:solidFill>
                  <a:prstClr val="black"/>
                </a:solidFill>
              </a:rPr>
              <a:t>« Si la répartition des terres est aussi inéquitable, c’est la conséquence reproduite du </a:t>
            </a:r>
            <a:r>
              <a:rPr lang="fr-FR" sz="2400" u="sng" dirty="0">
                <a:solidFill>
                  <a:prstClr val="black"/>
                </a:solidFill>
              </a:rPr>
              <a:t>régime d’habitation</a:t>
            </a:r>
            <a:r>
              <a:rPr lang="fr-FR" sz="2400" u="sng" dirty="0" smtClean="0">
                <a:solidFill>
                  <a:prstClr val="black"/>
                </a:solidFill>
              </a:rPr>
              <a:t>.</a:t>
            </a:r>
            <a:r>
              <a:rPr lang="fr-FR" sz="2400" dirty="0" smtClean="0">
                <a:solidFill>
                  <a:prstClr val="black"/>
                </a:solidFill>
              </a:rPr>
              <a:t>»</a:t>
            </a:r>
          </a:p>
          <a:p>
            <a:pPr marL="0" lvl="0" indent="0" algn="just">
              <a:buNone/>
            </a:pPr>
            <a:endParaRPr lang="fr-FR" sz="2400" dirty="0">
              <a:solidFill>
                <a:prstClr val="black"/>
              </a:solidFill>
            </a:endParaRPr>
          </a:p>
          <a:p>
            <a:pPr marL="0" lvl="0" indent="0" algn="just">
              <a:buNone/>
            </a:pPr>
            <a:r>
              <a:rPr lang="fr-FR" sz="2400" dirty="0" smtClean="0">
                <a:solidFill>
                  <a:prstClr val="black"/>
                </a:solidFill>
              </a:rPr>
              <a:t>« La </a:t>
            </a:r>
            <a:r>
              <a:rPr lang="fr-FR" sz="2400" u="sng" dirty="0" smtClean="0">
                <a:solidFill>
                  <a:prstClr val="black"/>
                </a:solidFill>
              </a:rPr>
              <a:t>réparation symbolique </a:t>
            </a:r>
            <a:r>
              <a:rPr lang="fr-FR" sz="2400" dirty="0" smtClean="0">
                <a:solidFill>
                  <a:prstClr val="black"/>
                </a:solidFill>
              </a:rPr>
              <a:t>[…] induit une </a:t>
            </a:r>
            <a:r>
              <a:rPr lang="fr-FR" sz="2400" u="sng" dirty="0" smtClean="0">
                <a:solidFill>
                  <a:prstClr val="black"/>
                </a:solidFill>
              </a:rPr>
              <a:t>réparation politique </a:t>
            </a:r>
            <a:r>
              <a:rPr lang="fr-FR" sz="2400" dirty="0" smtClean="0">
                <a:solidFill>
                  <a:prstClr val="black"/>
                </a:solidFill>
              </a:rPr>
              <a:t>en prenant en considération les fondements inégalitaires des sociétés d’outre-mer liées à l’esclavage, notamment aux indemnisations  en faveur des colons qui ont suivi l’abolition »</a:t>
            </a:r>
            <a:endParaRPr lang="fr-FR" sz="2400" dirty="0">
              <a:solidFill>
                <a:prstClr val="black"/>
              </a:solidFill>
            </a:endParaRPr>
          </a:p>
          <a:p>
            <a:pPr lvl="0"/>
            <a:endParaRPr lang="fr-FR" sz="2400" dirty="0">
              <a:solidFill>
                <a:prstClr val="black"/>
              </a:solidFill>
            </a:endParaRPr>
          </a:p>
          <a:p>
            <a:pPr marL="0" lvl="0" indent="0">
              <a:buNone/>
            </a:pPr>
            <a:endParaRPr lang="fr-FR" sz="1900" dirty="0" smtClean="0">
              <a:solidFill>
                <a:prstClr val="black"/>
              </a:solidFill>
            </a:endParaRPr>
          </a:p>
          <a:p>
            <a:pPr marL="0" lvl="0" indent="0">
              <a:buNone/>
            </a:pPr>
            <a:r>
              <a:rPr lang="fr-FR" sz="1900" dirty="0" smtClean="0">
                <a:solidFill>
                  <a:prstClr val="black"/>
                </a:solidFill>
              </a:rPr>
              <a:t>Christiane </a:t>
            </a:r>
            <a:r>
              <a:rPr lang="fr-FR" sz="1900" dirty="0" err="1">
                <a:solidFill>
                  <a:prstClr val="black"/>
                </a:solidFill>
              </a:rPr>
              <a:t>Taubira</a:t>
            </a:r>
            <a:r>
              <a:rPr lang="fr-FR" sz="1900" dirty="0">
                <a:solidFill>
                  <a:prstClr val="black"/>
                </a:solidFill>
              </a:rPr>
              <a:t>, discours à l’Assemblée nationale au nom de la Commission des lois, à l’occasion du dépôt de la proposition de loi tendant à reconnaître la traite négrière et l’esclavage comme crime contre l’humanité, 18 février 1999.</a:t>
            </a:r>
          </a:p>
          <a:p>
            <a:endParaRPr lang="fr-FR" sz="1900" dirty="0"/>
          </a:p>
        </p:txBody>
      </p:sp>
    </p:spTree>
    <p:extLst>
      <p:ext uri="{BB962C8B-B14F-4D97-AF65-F5344CB8AC3E}">
        <p14:creationId xmlns:p14="http://schemas.microsoft.com/office/powerpoint/2010/main" val="32582759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a:solidFill>
                  <a:prstClr val="black"/>
                </a:solidFill>
              </a:rPr>
              <a:t>Lien avec le thème  des Réparations des conséquences de l’esclavage, de la traite et de la colonisation</a:t>
            </a:r>
            <a:endParaRPr lang="fr-FR" sz="2000" dirty="0"/>
          </a:p>
        </p:txBody>
      </p:sp>
      <p:sp>
        <p:nvSpPr>
          <p:cNvPr id="3" name="Espace réservé du contenu 2"/>
          <p:cNvSpPr>
            <a:spLocks noGrp="1"/>
          </p:cNvSpPr>
          <p:nvPr>
            <p:ph idx="1"/>
          </p:nvPr>
        </p:nvSpPr>
        <p:spPr>
          <a:xfrm>
            <a:off x="467544" y="1340768"/>
            <a:ext cx="8229600" cy="4785395"/>
          </a:xfrm>
        </p:spPr>
        <p:txBody>
          <a:bodyPr>
            <a:normAutofit/>
          </a:bodyPr>
          <a:lstStyle/>
          <a:p>
            <a:pPr marL="0" indent="0">
              <a:buNone/>
            </a:pPr>
            <a:endParaRPr lang="fr-FR" sz="2000" u="sng" dirty="0" smtClean="0"/>
          </a:p>
          <a:p>
            <a:pPr marL="0" indent="0">
              <a:buNone/>
            </a:pPr>
            <a:r>
              <a:rPr lang="fr-FR" sz="2000" dirty="0" smtClean="0"/>
              <a:t>Si l’esclavage et la traite furent un « crime  contre l’humanité » et doivent être réparés , malgré la réticence de l’Etat….</a:t>
            </a:r>
          </a:p>
          <a:p>
            <a:pPr marL="0" indent="0">
              <a:buNone/>
            </a:pPr>
            <a:r>
              <a:rPr lang="fr-FR" sz="1800" dirty="0" smtClean="0"/>
              <a:t>« Il est instauré un comité de personnalités  qualifiées chargées de déterminer le préjudice subi et d’examiner les conditions de réparation due au titre de ce crime. » </a:t>
            </a:r>
          </a:p>
          <a:p>
            <a:pPr marL="0" indent="0">
              <a:buNone/>
            </a:pPr>
            <a:r>
              <a:rPr lang="fr-FR" sz="1800" dirty="0" smtClean="0"/>
              <a:t>(Art. 5 du projet de loi </a:t>
            </a:r>
            <a:r>
              <a:rPr lang="fr-FR" sz="1800" dirty="0" err="1" smtClean="0"/>
              <a:t>Taubira</a:t>
            </a:r>
            <a:r>
              <a:rPr lang="fr-FR" sz="1800" dirty="0" smtClean="0"/>
              <a:t>, repoussé en commission des lois)</a:t>
            </a:r>
          </a:p>
          <a:p>
            <a:pPr marL="0" indent="0">
              <a:buNone/>
            </a:pPr>
            <a:endParaRPr lang="fr-FR" sz="2000" dirty="0"/>
          </a:p>
          <a:p>
            <a:pPr marL="0" indent="0">
              <a:buNone/>
            </a:pPr>
            <a:r>
              <a:rPr lang="fr-FR" sz="2000" dirty="0" smtClean="0"/>
              <a:t>Il en va de même de la « colonisation » de l’agriculture des DOM et de la pollution qui en est la conséquence  directe, avec encore une fois l’aide de l’Etat </a:t>
            </a:r>
          </a:p>
          <a:p>
            <a:pPr marL="0" indent="0">
              <a:buNone/>
            </a:pPr>
            <a:r>
              <a:rPr lang="fr-FR" sz="2000" dirty="0" smtClean="0"/>
              <a:t>Pollution qui constitue bien, par les dégâts qu’elle entraîne sur la santé des populations concernées et leur environnement un autre « crime contre l’humanité »</a:t>
            </a:r>
          </a:p>
          <a:p>
            <a:pPr marL="0" indent="0">
              <a:buNone/>
            </a:pPr>
            <a:endParaRPr lang="fr-FR" sz="2000" u="sng" dirty="0"/>
          </a:p>
        </p:txBody>
      </p:sp>
    </p:spTree>
    <p:extLst>
      <p:ext uri="{BB962C8B-B14F-4D97-AF65-F5344CB8AC3E}">
        <p14:creationId xmlns:p14="http://schemas.microsoft.com/office/powerpoint/2010/main" val="1443860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a:solidFill>
                  <a:prstClr val="black"/>
                </a:solidFill>
              </a:rPr>
              <a:t>Lien avec le thème  des Réparations des conséquences de l’esclavage, de la traite et de la colonisation</a:t>
            </a:r>
            <a:endParaRPr lang="fr-FR" sz="2000" dirty="0"/>
          </a:p>
        </p:txBody>
      </p:sp>
      <p:sp>
        <p:nvSpPr>
          <p:cNvPr id="3" name="Espace réservé du contenu 2"/>
          <p:cNvSpPr>
            <a:spLocks noGrp="1"/>
          </p:cNvSpPr>
          <p:nvPr>
            <p:ph idx="1"/>
          </p:nvPr>
        </p:nvSpPr>
        <p:spPr/>
        <p:txBody>
          <a:bodyPr>
            <a:normAutofit/>
          </a:bodyPr>
          <a:lstStyle/>
          <a:p>
            <a:pPr marL="0" lvl="0" indent="0">
              <a:buNone/>
            </a:pPr>
            <a:r>
              <a:rPr lang="fr-FR" sz="2000" dirty="0" smtClean="0">
                <a:solidFill>
                  <a:prstClr val="black"/>
                </a:solidFill>
              </a:rPr>
              <a:t>Par </a:t>
            </a:r>
            <a:r>
              <a:rPr lang="fr-FR" sz="2000" dirty="0">
                <a:solidFill>
                  <a:prstClr val="black"/>
                </a:solidFill>
              </a:rPr>
              <a:t>conséquent, après avoir abattu le « monstre juridique </a:t>
            </a:r>
            <a:r>
              <a:rPr lang="fr-FR" sz="2000" dirty="0" smtClean="0">
                <a:solidFill>
                  <a:prstClr val="black"/>
                </a:solidFill>
              </a:rPr>
              <a:t>», et dans le sillage du combat pour les Réparations de l’esclavage colonial et de la traite, qui impliquent la restructuration du modèle agricole et économique  hérité de l’époque coloniale esclavagiste… </a:t>
            </a:r>
          </a:p>
          <a:p>
            <a:pPr marL="0" lvl="0" indent="0">
              <a:buNone/>
            </a:pPr>
            <a:endParaRPr lang="fr-FR" sz="2000" dirty="0" smtClean="0">
              <a:solidFill>
                <a:prstClr val="black"/>
              </a:solidFill>
            </a:endParaRPr>
          </a:p>
          <a:p>
            <a:pPr marL="0" lvl="0" indent="0">
              <a:buNone/>
            </a:pPr>
            <a:r>
              <a:rPr lang="fr-FR" sz="2000" dirty="0" smtClean="0">
                <a:solidFill>
                  <a:prstClr val="black"/>
                </a:solidFill>
              </a:rPr>
              <a:t>Mobilisons-nous en priorité : </a:t>
            </a:r>
          </a:p>
          <a:p>
            <a:pPr lvl="0">
              <a:buFontTx/>
              <a:buChar char="-"/>
            </a:pPr>
            <a:r>
              <a:rPr lang="fr-FR" sz="2000" dirty="0" smtClean="0">
                <a:solidFill>
                  <a:prstClr val="black"/>
                </a:solidFill>
              </a:rPr>
              <a:t>pour abattre  le « monstre chimique » qui en est la suite logique et historique, et qui se perpétue sous la forme des autres pesticides épandus par dérogation depuis l’interdiction définitive du </a:t>
            </a:r>
            <a:r>
              <a:rPr lang="fr-FR" sz="2000" dirty="0" err="1" smtClean="0">
                <a:solidFill>
                  <a:prstClr val="black"/>
                </a:solidFill>
              </a:rPr>
              <a:t>Chlordécone</a:t>
            </a:r>
            <a:endParaRPr lang="fr-FR" sz="2000" dirty="0" smtClean="0">
              <a:solidFill>
                <a:prstClr val="black"/>
              </a:solidFill>
            </a:endParaRPr>
          </a:p>
          <a:p>
            <a:pPr lvl="0">
              <a:buFontTx/>
              <a:buChar char="-"/>
            </a:pPr>
            <a:endParaRPr lang="fr-FR" sz="2000" dirty="0" smtClean="0">
              <a:solidFill>
                <a:prstClr val="black"/>
              </a:solidFill>
            </a:endParaRPr>
          </a:p>
          <a:p>
            <a:pPr lvl="0">
              <a:buFontTx/>
              <a:buChar char="-"/>
            </a:pPr>
            <a:r>
              <a:rPr lang="fr-FR" sz="2000" dirty="0" smtClean="0">
                <a:solidFill>
                  <a:prstClr val="black"/>
                </a:solidFill>
              </a:rPr>
              <a:t>pour obtenir la réparation des conséquences de cette pollution sur les êtres humains, les terres, les mers, la flore et la faune des territoires concernés.  </a:t>
            </a:r>
            <a:endParaRPr lang="fr-FR" sz="2000" dirty="0">
              <a:solidFill>
                <a:prstClr val="black"/>
              </a:solidFill>
            </a:endParaRPr>
          </a:p>
          <a:p>
            <a:pPr marL="0" lvl="0" indent="0">
              <a:buNone/>
            </a:pPr>
            <a:endParaRPr lang="fr-FR" sz="2000" dirty="0">
              <a:solidFill>
                <a:prstClr val="black"/>
              </a:solidFill>
            </a:endParaRPr>
          </a:p>
          <a:p>
            <a:pPr marL="0" indent="0">
              <a:buNone/>
            </a:pPr>
            <a:endParaRPr lang="fr-FR" sz="2000" dirty="0"/>
          </a:p>
        </p:txBody>
      </p:sp>
    </p:spTree>
    <p:extLst>
      <p:ext uri="{BB962C8B-B14F-4D97-AF65-F5344CB8AC3E}">
        <p14:creationId xmlns:p14="http://schemas.microsoft.com/office/powerpoint/2010/main" val="7757505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Mobilisons-nous pour abattre et réparer les conséquences du </a:t>
            </a:r>
            <a:br>
              <a:rPr lang="fr-FR" sz="2000" dirty="0" smtClean="0"/>
            </a:br>
            <a:r>
              <a:rPr lang="fr-FR" sz="2000" dirty="0" smtClean="0"/>
              <a:t>« monstre chimique » colonial </a:t>
            </a:r>
            <a:endParaRPr lang="fr-FR" sz="2000"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84004" y="1600200"/>
            <a:ext cx="617599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50999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Mobilisation en Martinique </a:t>
            </a:r>
            <a:endParaRPr lang="fr-FR" sz="2000" dirty="0"/>
          </a:p>
        </p:txBody>
      </p:sp>
      <p:sp>
        <p:nvSpPr>
          <p:cNvPr id="3" name="Espace réservé du contenu 2"/>
          <p:cNvSpPr>
            <a:spLocks noGrp="1"/>
          </p:cNvSpPr>
          <p:nvPr>
            <p:ph idx="1"/>
          </p:nvPr>
        </p:nvSpPr>
        <p:spPr/>
        <p:txBody>
          <a:bodyPr>
            <a:normAutofit/>
          </a:bodyPr>
          <a:lstStyle/>
          <a:p>
            <a:endParaRPr lang="fr-FR" sz="2400" dirty="0"/>
          </a:p>
          <a:p>
            <a:pPr marL="0" indent="0">
              <a:buNone/>
            </a:pPr>
            <a:r>
              <a:rPr lang="fr-FR" sz="2000" u="sng" dirty="0" smtClean="0"/>
              <a:t>Collectif </a:t>
            </a:r>
            <a:r>
              <a:rPr lang="fr-FR" sz="2000" u="sng" dirty="0"/>
              <a:t>Contre l'Épandage Aérien et L'Empoisonnement des </a:t>
            </a:r>
            <a:r>
              <a:rPr lang="fr-FR" sz="2000" u="sng" dirty="0" smtClean="0"/>
              <a:t>Martiniquais </a:t>
            </a:r>
          </a:p>
          <a:p>
            <a:endParaRPr lang="fr-FR" sz="2000" dirty="0" smtClean="0"/>
          </a:p>
          <a:p>
            <a:pPr marL="0" indent="0">
              <a:buNone/>
            </a:pPr>
            <a:r>
              <a:rPr lang="fr-FR" sz="2000" dirty="0" smtClean="0"/>
              <a:t>Manifestation unitaire du 23 février 2013</a:t>
            </a:r>
          </a:p>
          <a:p>
            <a:pPr marL="0" indent="0">
              <a:buNone/>
            </a:pPr>
            <a:endParaRPr lang="fr-FR" sz="2000" dirty="0" smtClean="0"/>
          </a:p>
          <a:p>
            <a:pPr marL="0" indent="0">
              <a:buNone/>
            </a:pPr>
            <a:r>
              <a:rPr lang="fr-FR" sz="2000" dirty="0" smtClean="0"/>
              <a:t>Soutenue par plusieurs organisations : </a:t>
            </a:r>
          </a:p>
          <a:p>
            <a:pPr marL="0" indent="0">
              <a:buNone/>
            </a:pPr>
            <a:r>
              <a:rPr lang="fr-FR" sz="2000" dirty="0" smtClean="0"/>
              <a:t>APASSE</a:t>
            </a:r>
            <a:r>
              <a:rPr lang="fr-FR" sz="2000" dirty="0"/>
              <a:t>/ ASSAUPAMAR/ CNCP/ COLLECTIF DES AQUALTEURS/ CDMT/ CSTM/ GRS/ KM2/ MIR/ MODEMAS/ NOU MATINITJE/ OPAM/ ORGAPEYI/ PALIMA/ SAM/ SAPEM/ SRTM/ ZAYCREW</a:t>
            </a:r>
          </a:p>
          <a:p>
            <a:endParaRPr lang="fr-FR" sz="2000" dirty="0"/>
          </a:p>
        </p:txBody>
      </p:sp>
    </p:spTree>
    <p:extLst>
      <p:ext uri="{BB962C8B-B14F-4D97-AF65-F5344CB8AC3E}">
        <p14:creationId xmlns:p14="http://schemas.microsoft.com/office/powerpoint/2010/main" val="4321733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Mobilisation en Martinique : manifestation du 23 février 2013</a:t>
            </a:r>
            <a:endParaRPr lang="fr-FR" sz="2000"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78638" y="1340768"/>
            <a:ext cx="5986723" cy="4785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17995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Mobilisation en Guadeloupe </a:t>
            </a:r>
            <a:endParaRPr lang="fr-FR" sz="2000" dirty="0"/>
          </a:p>
        </p:txBody>
      </p:sp>
      <p:sp>
        <p:nvSpPr>
          <p:cNvPr id="3" name="Espace réservé du contenu 2"/>
          <p:cNvSpPr>
            <a:spLocks noGrp="1"/>
          </p:cNvSpPr>
          <p:nvPr>
            <p:ph idx="1"/>
          </p:nvPr>
        </p:nvSpPr>
        <p:spPr/>
        <p:txBody>
          <a:bodyPr>
            <a:normAutofit fontScale="92500" lnSpcReduction="20000"/>
          </a:bodyPr>
          <a:lstStyle/>
          <a:p>
            <a:pPr marL="0" indent="0">
              <a:buNone/>
            </a:pPr>
            <a:endParaRPr lang="fr-FR" sz="2400" dirty="0" smtClean="0"/>
          </a:p>
          <a:p>
            <a:pPr marL="0" indent="0">
              <a:buNone/>
            </a:pPr>
            <a:r>
              <a:rPr lang="fr-FR" sz="2200" u="sng" dirty="0" smtClean="0"/>
              <a:t>Collectif Vigilance  citoyenne contre l’épandage aérien </a:t>
            </a:r>
          </a:p>
          <a:p>
            <a:pPr marL="0" indent="0">
              <a:lnSpc>
                <a:spcPct val="115000"/>
              </a:lnSpc>
              <a:spcAft>
                <a:spcPts val="1000"/>
              </a:spcAft>
              <a:buNone/>
            </a:pPr>
            <a:r>
              <a:rPr lang="fr-FR" sz="2200" dirty="0" smtClean="0">
                <a:ea typeface="Calibri"/>
                <a:cs typeface="Times New Roman"/>
              </a:rPr>
              <a:t>http</a:t>
            </a:r>
            <a:r>
              <a:rPr lang="fr-FR" sz="2200" dirty="0">
                <a:ea typeface="Calibri"/>
                <a:cs typeface="Times New Roman"/>
              </a:rPr>
              <a:t>://collectifvigilancecitoyenne.org/index.htm</a:t>
            </a:r>
          </a:p>
          <a:p>
            <a:pPr marL="0" indent="0">
              <a:buNone/>
            </a:pPr>
            <a:endParaRPr lang="fr-FR" sz="2200" dirty="0" smtClean="0"/>
          </a:p>
          <a:p>
            <a:pPr marL="0" indent="0">
              <a:buNone/>
            </a:pPr>
            <a:r>
              <a:rPr lang="fr-FR" sz="2200" dirty="0" smtClean="0"/>
              <a:t>Manifestation unitaire du 1</a:t>
            </a:r>
            <a:r>
              <a:rPr lang="fr-FR" sz="2200" baseline="30000" dirty="0" smtClean="0"/>
              <a:t>er</a:t>
            </a:r>
            <a:r>
              <a:rPr lang="fr-FR" sz="2200" dirty="0" smtClean="0"/>
              <a:t> juin 2013 </a:t>
            </a:r>
          </a:p>
          <a:p>
            <a:pPr marL="0" indent="0">
              <a:buNone/>
            </a:pPr>
            <a:endParaRPr lang="fr-FR" sz="2200" dirty="0" smtClean="0"/>
          </a:p>
          <a:p>
            <a:pPr marL="0" indent="0">
              <a:buNone/>
            </a:pPr>
            <a:r>
              <a:rPr lang="fr-FR" sz="2200" dirty="0" smtClean="0"/>
              <a:t>Soutenue par : </a:t>
            </a:r>
          </a:p>
          <a:p>
            <a:pPr marL="0" indent="0">
              <a:buNone/>
            </a:pPr>
            <a:r>
              <a:rPr lang="fr-FR" sz="2200" dirty="0" smtClean="0"/>
              <a:t>ASFA </a:t>
            </a:r>
            <a:r>
              <a:rPr lang="fr-FR" sz="2200" dirty="0"/>
              <a:t>- IRETRA- ASSE- ONG COEDADE- Envie Santé </a:t>
            </a:r>
            <a:r>
              <a:rPr lang="fr-FR" sz="2200" dirty="0" smtClean="0"/>
              <a:t>- Basse-Terre </a:t>
            </a:r>
            <a:r>
              <a:rPr lang="fr-FR" sz="2200" dirty="0"/>
              <a:t>Environnement- Guadeloupe Nature Environnement- 11 Secondes </a:t>
            </a:r>
            <a:r>
              <a:rPr lang="fr-FR" sz="2200" dirty="0" smtClean="0"/>
              <a:t>pour l'Environnement-</a:t>
            </a:r>
            <a:r>
              <a:rPr lang="fr-FR" sz="2200" dirty="0"/>
              <a:t>  SNES FSU- CTU- CIPPA- Combat Ouvrier- Parti de Gauche- </a:t>
            </a:r>
            <a:r>
              <a:rPr lang="fr-FR" sz="2200" dirty="0" smtClean="0"/>
              <a:t>PCG-Institut </a:t>
            </a:r>
            <a:r>
              <a:rPr lang="fr-FR" sz="2200" dirty="0"/>
              <a:t>Rémy </a:t>
            </a:r>
            <a:r>
              <a:rPr lang="fr-FR" sz="2200" dirty="0" err="1"/>
              <a:t>Nainsouta</a:t>
            </a:r>
            <a:r>
              <a:rPr lang="fr-FR" sz="2200" dirty="0"/>
              <a:t>- Comité Abou Jamal- La Tyrolienne . Le Gaïac. AMSES Martinique. URAPEG</a:t>
            </a:r>
            <a:r>
              <a:rPr lang="fr-FR" sz="2200" dirty="0" smtClean="0"/>
              <a:t>. </a:t>
            </a:r>
            <a:r>
              <a:rPr lang="fr-FR" sz="2200" dirty="0"/>
              <a:t>AEVA, ALSOPHIS, AMZONA, </a:t>
            </a:r>
            <a:r>
              <a:rPr lang="fr-FR" sz="2200" dirty="0" smtClean="0"/>
              <a:t>Caraïbes écologistes, </a:t>
            </a:r>
            <a:r>
              <a:rPr lang="fr-FR" sz="2200" dirty="0"/>
              <a:t>les Verts </a:t>
            </a:r>
            <a:r>
              <a:rPr lang="fr-FR" sz="2200" dirty="0" smtClean="0"/>
              <a:t>Guadeloupe, etc…</a:t>
            </a:r>
            <a:endParaRPr lang="fr-FR" sz="2200" dirty="0"/>
          </a:p>
          <a:p>
            <a:pPr marL="0" indent="0">
              <a:buNone/>
            </a:pPr>
            <a:r>
              <a:rPr lang="fr-FR" sz="2200" dirty="0"/>
              <a:t> </a:t>
            </a:r>
          </a:p>
          <a:p>
            <a:pPr marL="0" indent="0">
              <a:buNone/>
            </a:pPr>
            <a:endParaRPr lang="fr-FR" sz="2200" dirty="0"/>
          </a:p>
        </p:txBody>
      </p:sp>
    </p:spTree>
    <p:extLst>
      <p:ext uri="{BB962C8B-B14F-4D97-AF65-F5344CB8AC3E}">
        <p14:creationId xmlns:p14="http://schemas.microsoft.com/office/powerpoint/2010/main" val="10494412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Mobilisation en Guadeloupe : manifestation du 1</a:t>
            </a:r>
            <a:r>
              <a:rPr lang="fr-FR" sz="2000" baseline="30000" dirty="0" smtClean="0"/>
              <a:t>er</a:t>
            </a:r>
            <a:r>
              <a:rPr lang="fr-FR" sz="2000" dirty="0" smtClean="0"/>
              <a:t> juin 2013 </a:t>
            </a:r>
            <a:endParaRPr lang="fr-FR" sz="2000" dirty="0"/>
          </a:p>
        </p:txBody>
      </p:sp>
      <p:pic>
        <p:nvPicPr>
          <p:cNvPr id="4" name="Espace réservé du contenu 3" descr="429828_10201100783543965_866088136_n.jpg"/>
          <p:cNvPicPr>
            <a:picLocks noGrp="1" noChangeAspect="1"/>
          </p:cNvPicPr>
          <p:nvPr>
            <p:ph idx="1"/>
          </p:nvPr>
        </p:nvPicPr>
        <p:blipFill>
          <a:blip r:embed="rId2" cstate="print"/>
          <a:stretch>
            <a:fillRect/>
          </a:stretch>
        </p:blipFill>
        <p:spPr>
          <a:xfrm>
            <a:off x="1777237" y="1412776"/>
            <a:ext cx="5589525" cy="4713387"/>
          </a:xfrm>
        </p:spPr>
      </p:pic>
    </p:spTree>
    <p:extLst>
      <p:ext uri="{BB962C8B-B14F-4D97-AF65-F5344CB8AC3E}">
        <p14:creationId xmlns:p14="http://schemas.microsoft.com/office/powerpoint/2010/main" val="2930573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normAutofit/>
          </a:bodyPr>
          <a:lstStyle/>
          <a:p>
            <a:r>
              <a:rPr lang="fr-FR" sz="2000" dirty="0" smtClean="0"/>
              <a:t>La structure coloniale </a:t>
            </a:r>
            <a:endParaRPr lang="fr-FR" sz="2000" dirty="0"/>
          </a:p>
        </p:txBody>
      </p:sp>
      <p:sp>
        <p:nvSpPr>
          <p:cNvPr id="3" name="Espace réservé du contenu 2"/>
          <p:cNvSpPr>
            <a:spLocks noGrp="1"/>
          </p:cNvSpPr>
          <p:nvPr>
            <p:ph idx="1"/>
          </p:nvPr>
        </p:nvSpPr>
        <p:spPr>
          <a:xfrm>
            <a:off x="457200" y="1340768"/>
            <a:ext cx="8229600" cy="4785395"/>
          </a:xfrm>
        </p:spPr>
        <p:txBody>
          <a:bodyPr>
            <a:normAutofit/>
          </a:bodyPr>
          <a:lstStyle/>
          <a:p>
            <a:pPr marL="0" indent="0">
              <a:buNone/>
            </a:pPr>
            <a:r>
              <a:rPr lang="fr-FR" sz="2000" dirty="0" smtClean="0"/>
              <a:t>*</a:t>
            </a:r>
            <a:r>
              <a:rPr lang="fr-FR" sz="2000" u="sng" dirty="0" smtClean="0"/>
              <a:t> Conduisant à l’institution de l’esclavage comme mode de production </a:t>
            </a:r>
            <a:endParaRPr lang="fr-FR" sz="2000" dirty="0" smtClean="0"/>
          </a:p>
          <a:p>
            <a:pPr marL="0" indent="0" algn="just">
              <a:buNone/>
            </a:pPr>
            <a:endParaRPr lang="fr-FR" sz="2000" dirty="0" smtClean="0"/>
          </a:p>
          <a:p>
            <a:pPr marL="0" indent="0" algn="just">
              <a:buNone/>
            </a:pPr>
            <a:r>
              <a:rPr lang="fr-FR" sz="2000" dirty="0" smtClean="0"/>
              <a:t>« La chaleur de ces climats, la température du nôtre ne permettait pas aux Français un travail aussi pénible que le défrichement des terres incultes de ces pays brûlants, il fallait y suppléer par des hommes accoutumés à l’ardeur du soleil, et à la fatigue la plus extraordinaire. » </a:t>
            </a:r>
          </a:p>
          <a:p>
            <a:pPr marL="0" indent="0" algn="just">
              <a:buNone/>
            </a:pPr>
            <a:endParaRPr lang="fr-FR" sz="2000" dirty="0" smtClean="0"/>
          </a:p>
          <a:p>
            <a:pPr marL="0" indent="0" algn="just">
              <a:buNone/>
            </a:pPr>
            <a:r>
              <a:rPr lang="fr-FR" sz="2000" dirty="0" smtClean="0"/>
              <a:t>« De là l’importance des nègres de l’Afrique dans nos colonies. De là la nécessité de l’esclavage pour soumettre une multitude d’hommes robustes à une petite quantité de Français transplantés dans ces îles. Et on ne peut disconvenir que l’esclavage, dans ce cas, n’ait été dicté par la prudence, et par la politique la plus sage. »</a:t>
            </a:r>
          </a:p>
          <a:p>
            <a:pPr marL="0" indent="0" algn="just">
              <a:buNone/>
            </a:pPr>
            <a:endParaRPr lang="fr-FR" sz="2000" dirty="0" smtClean="0"/>
          </a:p>
          <a:p>
            <a:pPr marL="0" indent="0">
              <a:buNone/>
            </a:pPr>
            <a:r>
              <a:rPr lang="fr-FR" sz="1800" dirty="0"/>
              <a:t>D</a:t>
            </a:r>
            <a:r>
              <a:rPr lang="fr-FR" sz="1800" dirty="0" smtClean="0"/>
              <a:t>uc de Penthièvre, amiral de France,  ordonnance du 31 mars 1762.</a:t>
            </a:r>
          </a:p>
          <a:p>
            <a:pPr marL="0" indent="0">
              <a:buNone/>
            </a:pPr>
            <a:endParaRPr lang="fr-FR" sz="2400" dirty="0"/>
          </a:p>
          <a:p>
            <a:pPr marL="0" indent="0">
              <a:buNone/>
            </a:pPr>
            <a:endParaRPr lang="fr-FR" sz="2400" dirty="0"/>
          </a:p>
        </p:txBody>
      </p:sp>
    </p:spTree>
    <p:extLst>
      <p:ext uri="{BB962C8B-B14F-4D97-AF65-F5344CB8AC3E}">
        <p14:creationId xmlns:p14="http://schemas.microsoft.com/office/powerpoint/2010/main" val="17996044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Mobilisation en Guadeloupe : manifestation du 1</a:t>
            </a:r>
            <a:r>
              <a:rPr lang="fr-FR" sz="2000" baseline="30000" dirty="0" smtClean="0"/>
              <a:t>er</a:t>
            </a:r>
            <a:r>
              <a:rPr lang="fr-FR" sz="2000" dirty="0" smtClean="0"/>
              <a:t> juin 2013 </a:t>
            </a:r>
            <a:endParaRPr lang="fr-FR" sz="2000"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a:solidFill>
                  <a:prstClr val="black"/>
                </a:solidFill>
              </a:rPr>
              <a:t>Mobilisation en Guadeloupe : manifestation du 1</a:t>
            </a:r>
            <a:r>
              <a:rPr lang="fr-FR" sz="2000" baseline="30000" dirty="0">
                <a:solidFill>
                  <a:prstClr val="black"/>
                </a:solidFill>
              </a:rPr>
              <a:t>er</a:t>
            </a:r>
            <a:r>
              <a:rPr lang="fr-FR" sz="2000" dirty="0">
                <a:solidFill>
                  <a:prstClr val="black"/>
                </a:solidFill>
              </a:rPr>
              <a:t> juin 2013 </a:t>
            </a:r>
            <a:endParaRPr lang="fr-FR" sz="2000"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36717528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403648"/>
          </a:xfrm>
        </p:spPr>
        <p:txBody>
          <a:bodyPr>
            <a:noAutofit/>
          </a:bodyPr>
          <a:lstStyle/>
          <a:p>
            <a:r>
              <a:rPr lang="fr-FR" sz="1800" b="1" dirty="0">
                <a:ea typeface="Calibri"/>
                <a:cs typeface="Times New Roman"/>
              </a:rPr>
              <a:t>La Guadeloupe manifeste contre l'épandage aérien</a:t>
            </a:r>
            <a:r>
              <a:rPr lang="fr-FR" sz="1800" dirty="0">
                <a:ea typeface="Calibri"/>
                <a:cs typeface="Times New Roman"/>
              </a:rPr>
              <a:t/>
            </a:r>
            <a:br>
              <a:rPr lang="fr-FR" sz="1800" dirty="0">
                <a:ea typeface="Calibri"/>
                <a:cs typeface="Times New Roman"/>
              </a:rPr>
            </a:br>
            <a:r>
              <a:rPr lang="fr-FR" sz="1800" dirty="0">
                <a:ea typeface="Calibri"/>
                <a:cs typeface="Times New Roman"/>
              </a:rPr>
              <a:t>Le Monde.fr | 31.05.2013 à 20h58 </a:t>
            </a:r>
            <a:br>
              <a:rPr lang="fr-FR" sz="1800" dirty="0">
                <a:ea typeface="Calibri"/>
                <a:cs typeface="Times New Roman"/>
              </a:rPr>
            </a:br>
            <a:r>
              <a:rPr lang="fr-FR" sz="1800" dirty="0">
                <a:ea typeface="Calibri"/>
                <a:cs typeface="Times New Roman"/>
              </a:rPr>
              <a:t>Par Martine </a:t>
            </a:r>
            <a:r>
              <a:rPr lang="fr-FR" sz="1800" dirty="0" err="1">
                <a:ea typeface="Calibri"/>
                <a:cs typeface="Times New Roman"/>
              </a:rPr>
              <a:t>Valo</a:t>
            </a:r>
            <a:r>
              <a:rPr lang="fr-FR" sz="1800" dirty="0">
                <a:ea typeface="Calibri"/>
                <a:cs typeface="Times New Roman"/>
              </a:rPr>
              <a:t/>
            </a:r>
            <a:br>
              <a:rPr lang="fr-FR" sz="1800" dirty="0">
                <a:ea typeface="Calibri"/>
                <a:cs typeface="Times New Roman"/>
              </a:rPr>
            </a:br>
            <a:r>
              <a:rPr lang="fr-FR" sz="1800" dirty="0">
                <a:ea typeface="Calibri"/>
                <a:cs typeface="Times New Roman"/>
              </a:rPr>
              <a:t>Plantation de bananes, au Carbet, en Martinique. | AFP/PASCAL PAVANI </a:t>
            </a:r>
            <a:br>
              <a:rPr lang="fr-FR" sz="1800" dirty="0">
                <a:ea typeface="Calibri"/>
                <a:cs typeface="Times New Roman"/>
              </a:rPr>
            </a:br>
            <a:endParaRPr lang="fr-FR" sz="1800" dirty="0"/>
          </a:p>
        </p:txBody>
      </p:sp>
      <p:sp>
        <p:nvSpPr>
          <p:cNvPr id="3" name="Espace réservé du contenu 2"/>
          <p:cNvSpPr>
            <a:spLocks noGrp="1"/>
          </p:cNvSpPr>
          <p:nvPr>
            <p:ph idx="1"/>
          </p:nvPr>
        </p:nvSpPr>
        <p:spPr>
          <a:xfrm>
            <a:off x="457200" y="1600200"/>
            <a:ext cx="8229600" cy="4853136"/>
          </a:xfrm>
        </p:spPr>
        <p:txBody>
          <a:bodyPr/>
          <a:lstStyle/>
          <a:p>
            <a:endParaRPr lang="fr-F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274943"/>
            <a:ext cx="8424936" cy="5178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56641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Mobilisation dans l’Hexagone </a:t>
            </a:r>
            <a:br>
              <a:rPr lang="fr-FR" sz="2000" dirty="0" smtClean="0"/>
            </a:br>
            <a:r>
              <a:rPr lang="fr-FR" sz="2000" dirty="0" smtClean="0">
                <a:solidFill>
                  <a:prstClr val="black"/>
                </a:solidFill>
              </a:rPr>
              <a:t>Lien </a:t>
            </a:r>
            <a:r>
              <a:rPr lang="fr-FR" sz="2000" dirty="0">
                <a:solidFill>
                  <a:prstClr val="black"/>
                </a:solidFill>
              </a:rPr>
              <a:t>avec le thème  des Réparations des conséquences de l’esclavage, de la traite et de la colonisation</a:t>
            </a:r>
            <a:endParaRPr lang="fr-FR" sz="2000" dirty="0"/>
          </a:p>
        </p:txBody>
      </p:sp>
      <p:sp>
        <p:nvSpPr>
          <p:cNvPr id="3" name="Espace réservé du contenu 2"/>
          <p:cNvSpPr>
            <a:spLocks noGrp="1"/>
          </p:cNvSpPr>
          <p:nvPr>
            <p:ph idx="1"/>
          </p:nvPr>
        </p:nvSpPr>
        <p:spPr>
          <a:xfrm>
            <a:off x="457200" y="1484784"/>
            <a:ext cx="8229600" cy="4641379"/>
          </a:xfrm>
        </p:spPr>
        <p:txBody>
          <a:bodyPr>
            <a:normAutofit lnSpcReduction="10000"/>
          </a:bodyPr>
          <a:lstStyle/>
          <a:p>
            <a:pPr marL="0" indent="0">
              <a:buNone/>
            </a:pPr>
            <a:r>
              <a:rPr lang="fr-FR" sz="2000" dirty="0" smtClean="0"/>
              <a:t>Propositions  adressées par plusieurs associations dont le CRAN (présidée par Louis-George Tin) au Premier ministre Jean-Marc Ayrault afin de mettre en place une véritable politique de réparation de l’esclavage et de la colonisation (9 octobre 2012) :</a:t>
            </a:r>
          </a:p>
          <a:p>
            <a:endParaRPr lang="fr-FR" sz="2000" dirty="0" smtClean="0"/>
          </a:p>
          <a:p>
            <a:pPr>
              <a:buFontTx/>
              <a:buChar char="-"/>
            </a:pPr>
            <a:r>
              <a:rPr lang="fr-FR" sz="2000" dirty="0" smtClean="0"/>
              <a:t>« Mettre un terme aux </a:t>
            </a:r>
            <a:r>
              <a:rPr lang="fr-FR" sz="2000" u="sng" dirty="0" smtClean="0"/>
              <a:t>pratiques agricoles toxiques  </a:t>
            </a:r>
            <a:r>
              <a:rPr lang="fr-FR" sz="2000" dirty="0" smtClean="0"/>
              <a:t>dans les plantations héritées de l’époque coloniale , traiter les terres contaminées, condamner les responsables, indemniser les victimes »</a:t>
            </a:r>
          </a:p>
          <a:p>
            <a:pPr>
              <a:buFontTx/>
              <a:buChar char="-"/>
            </a:pPr>
            <a:endParaRPr lang="fr-FR" sz="2000" dirty="0" smtClean="0"/>
          </a:p>
          <a:p>
            <a:pPr>
              <a:buFontTx/>
              <a:buChar char="-"/>
            </a:pPr>
            <a:r>
              <a:rPr lang="fr-FR" sz="2000" dirty="0" smtClean="0"/>
              <a:t>« Organiser une </a:t>
            </a:r>
            <a:r>
              <a:rPr lang="fr-FR" sz="2000" u="sng" dirty="0" smtClean="0"/>
              <a:t>réforme agraire </a:t>
            </a:r>
            <a:r>
              <a:rPr lang="fr-FR" sz="2000" dirty="0" smtClean="0"/>
              <a:t>dans l’outre-mer  permettant de soutenir la création de coopératives pour les petits agriculteurs et les pêcheurs »</a:t>
            </a:r>
          </a:p>
          <a:p>
            <a:pPr>
              <a:buFontTx/>
              <a:buChar char="-"/>
            </a:pPr>
            <a:endParaRPr lang="fr-FR" sz="2000" dirty="0" smtClean="0"/>
          </a:p>
          <a:p>
            <a:pPr>
              <a:buFontTx/>
              <a:buChar char="-"/>
            </a:pPr>
            <a:r>
              <a:rPr lang="fr-FR" sz="2000" dirty="0" smtClean="0"/>
              <a:t>« Lancer un véritable </a:t>
            </a:r>
            <a:r>
              <a:rPr lang="fr-FR" sz="2000" u="sng" dirty="0" smtClean="0"/>
              <a:t>plan Marshall </a:t>
            </a:r>
            <a:r>
              <a:rPr lang="fr-FR" sz="2000" dirty="0" smtClean="0"/>
              <a:t>pour l’outre-mer français afin que les indicateurs économiques arrivent au plus vite au niveau de ceux de l’Hexagone »  </a:t>
            </a:r>
            <a:endParaRPr lang="fr-FR" sz="2000" dirty="0"/>
          </a:p>
        </p:txBody>
      </p:sp>
    </p:spTree>
    <p:extLst>
      <p:ext uri="{BB962C8B-B14F-4D97-AF65-F5344CB8AC3E}">
        <p14:creationId xmlns:p14="http://schemas.microsoft.com/office/powerpoint/2010/main" val="31491399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smtClean="0"/>
              <a:t>Signons les pétitions ! </a:t>
            </a:r>
            <a:endParaRPr lang="fr-FR" sz="2400" b="1" dirty="0"/>
          </a:p>
        </p:txBody>
      </p:sp>
      <p:sp>
        <p:nvSpPr>
          <p:cNvPr id="3" name="Espace réservé du contenu 2"/>
          <p:cNvSpPr>
            <a:spLocks noGrp="1"/>
          </p:cNvSpPr>
          <p:nvPr>
            <p:ph idx="1"/>
          </p:nvPr>
        </p:nvSpPr>
        <p:spPr/>
        <p:txBody>
          <a:bodyPr>
            <a:normAutofit/>
          </a:bodyPr>
          <a:lstStyle/>
          <a:p>
            <a:endParaRPr lang="fr-FR" sz="2000" dirty="0" smtClean="0"/>
          </a:p>
          <a:p>
            <a:r>
              <a:rPr lang="fr-FR" sz="2000" dirty="0" smtClean="0"/>
              <a:t>Sur </a:t>
            </a:r>
            <a:r>
              <a:rPr lang="fr-FR" sz="2000" dirty="0" err="1" smtClean="0"/>
              <a:t>Avaaz</a:t>
            </a:r>
            <a:r>
              <a:rPr lang="fr-FR" sz="2000" dirty="0" smtClean="0"/>
              <a:t> :</a:t>
            </a:r>
          </a:p>
          <a:p>
            <a:pPr marL="0" indent="0">
              <a:lnSpc>
                <a:spcPct val="115000"/>
              </a:lnSpc>
              <a:spcAft>
                <a:spcPts val="1000"/>
              </a:spcAft>
              <a:buNone/>
            </a:pPr>
            <a:r>
              <a:rPr lang="fr-FR" sz="2000" u="sng" dirty="0">
                <a:solidFill>
                  <a:srgbClr val="0000FF"/>
                </a:solidFill>
                <a:ea typeface="Calibri"/>
                <a:cs typeface="Times New Roman"/>
                <a:hlinkClick r:id="rId2"/>
              </a:rPr>
              <a:t>http://www.avaaz.org/fr/petition/NON_A_LEPANDAGE_DE_PESTICIDES_OUI_A_LA_VIE/?copy</a:t>
            </a:r>
            <a:endParaRPr lang="fr-FR" sz="2000" dirty="0">
              <a:ea typeface="Calibri"/>
              <a:cs typeface="Times New Roman"/>
            </a:endParaRPr>
          </a:p>
          <a:p>
            <a:endParaRPr lang="fr-FR" sz="2000" dirty="0" smtClean="0"/>
          </a:p>
          <a:p>
            <a:endParaRPr lang="fr-FR" sz="2000" dirty="0"/>
          </a:p>
          <a:p>
            <a:endParaRPr lang="fr-FR" sz="2000" dirty="0" smtClean="0"/>
          </a:p>
          <a:p>
            <a:r>
              <a:rPr lang="fr-FR" sz="2000" dirty="0" smtClean="0"/>
              <a:t>Sur Média alternatives  :</a:t>
            </a:r>
          </a:p>
          <a:p>
            <a:pPr marL="0" indent="0">
              <a:buNone/>
            </a:pPr>
            <a:r>
              <a:rPr lang="fr-FR" sz="2000" dirty="0" smtClean="0"/>
              <a:t> </a:t>
            </a:r>
            <a:endParaRPr lang="fr-FR" sz="2000" dirty="0"/>
          </a:p>
        </p:txBody>
      </p:sp>
    </p:spTree>
    <p:extLst>
      <p:ext uri="{BB962C8B-B14F-4D97-AF65-F5344CB8AC3E}">
        <p14:creationId xmlns:p14="http://schemas.microsoft.com/office/powerpoint/2010/main" val="1690862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b="1" dirty="0" smtClean="0"/>
              <a:t>Si nous ne le faisons pas pour le passé, faisons-le au moins pour l’avenir, </a:t>
            </a:r>
            <a:br>
              <a:rPr lang="fr-FR" sz="2000" b="1" dirty="0" smtClean="0"/>
            </a:br>
            <a:r>
              <a:rPr lang="fr-FR" sz="2000" b="1" dirty="0" smtClean="0"/>
              <a:t>pour nos enfants !!!</a:t>
            </a:r>
            <a:endParaRPr lang="fr-FR" sz="2000" b="1"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84004" y="1600200"/>
            <a:ext cx="617599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60566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124744"/>
            <a:ext cx="6480720"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71583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27584" y="332656"/>
            <a:ext cx="7772400" cy="4176464"/>
          </a:xfrm>
        </p:spPr>
        <p:txBody>
          <a:bodyPr>
            <a:normAutofit/>
          </a:bodyPr>
          <a:lstStyle/>
          <a:p>
            <a:r>
              <a:rPr lang="fr-FR" sz="2800" b="1" dirty="0" smtClean="0">
                <a:latin typeface="+mn-lt"/>
              </a:rPr>
              <a:t/>
            </a:r>
            <a:br>
              <a:rPr lang="fr-FR" sz="2800" b="1" dirty="0" smtClean="0">
                <a:latin typeface="+mn-lt"/>
              </a:rPr>
            </a:br>
            <a:r>
              <a:rPr lang="fr-FR" sz="2400" b="1" dirty="0" smtClean="0">
                <a:latin typeface="+mn-lt"/>
              </a:rPr>
              <a:t>Du Code Noir au </a:t>
            </a:r>
            <a:r>
              <a:rPr lang="fr-FR" sz="2400" b="1" dirty="0" err="1" smtClean="0">
                <a:latin typeface="+mn-lt"/>
              </a:rPr>
              <a:t>Chlordécone</a:t>
            </a:r>
            <a:r>
              <a:rPr lang="fr-FR" sz="2400" b="1" dirty="0" smtClean="0">
                <a:latin typeface="+mn-lt"/>
              </a:rPr>
              <a:t>.</a:t>
            </a:r>
            <a:br>
              <a:rPr lang="fr-FR" sz="2400" b="1" dirty="0" smtClean="0">
                <a:latin typeface="+mn-lt"/>
              </a:rPr>
            </a:br>
            <a:r>
              <a:rPr lang="fr-FR" sz="2400" b="1" dirty="0" smtClean="0">
                <a:latin typeface="+mn-lt"/>
              </a:rPr>
              <a:t/>
            </a:r>
            <a:br>
              <a:rPr lang="fr-FR" sz="2400" b="1" dirty="0" smtClean="0">
                <a:latin typeface="+mn-lt"/>
              </a:rPr>
            </a:br>
            <a:r>
              <a:rPr lang="fr-FR" sz="2400" b="1" dirty="0" smtClean="0">
                <a:latin typeface="+mn-lt"/>
              </a:rPr>
              <a:t>L’héritage du droit colonial, </a:t>
            </a:r>
            <a:br>
              <a:rPr lang="fr-FR" sz="2400" b="1" dirty="0" smtClean="0">
                <a:latin typeface="+mn-lt"/>
              </a:rPr>
            </a:br>
            <a:r>
              <a:rPr lang="fr-FR" sz="2400" b="1" dirty="0" smtClean="0">
                <a:latin typeface="+mn-lt"/>
              </a:rPr>
              <a:t/>
            </a:r>
            <a:br>
              <a:rPr lang="fr-FR" sz="2400" b="1" dirty="0" smtClean="0">
                <a:latin typeface="+mn-lt"/>
              </a:rPr>
            </a:br>
            <a:r>
              <a:rPr lang="fr-FR" sz="2400" b="1" dirty="0" smtClean="0">
                <a:latin typeface="+mn-lt"/>
              </a:rPr>
              <a:t>ou du « monstre juridique » au « monstre chimique »</a:t>
            </a:r>
            <a:endParaRPr lang="fr-FR" sz="2400" b="1" dirty="0">
              <a:latin typeface="+mn-lt"/>
            </a:endParaRPr>
          </a:p>
        </p:txBody>
      </p:sp>
      <p:sp>
        <p:nvSpPr>
          <p:cNvPr id="3" name="Sous-titre 2"/>
          <p:cNvSpPr>
            <a:spLocks noGrp="1"/>
          </p:cNvSpPr>
          <p:nvPr>
            <p:ph type="subTitle" idx="1"/>
          </p:nvPr>
        </p:nvSpPr>
        <p:spPr>
          <a:xfrm>
            <a:off x="1371600" y="4581128"/>
            <a:ext cx="6400800" cy="1512168"/>
          </a:xfrm>
        </p:spPr>
        <p:txBody>
          <a:bodyPr>
            <a:normAutofit/>
          </a:bodyPr>
          <a:lstStyle/>
          <a:p>
            <a:r>
              <a:rPr lang="fr-FR" sz="2000" dirty="0" smtClean="0">
                <a:solidFill>
                  <a:srgbClr val="FF0000"/>
                </a:solidFill>
              </a:rPr>
              <a:t>Jean-François Niort</a:t>
            </a:r>
          </a:p>
          <a:p>
            <a:r>
              <a:rPr lang="fr-FR" sz="2000" dirty="0" smtClean="0">
                <a:solidFill>
                  <a:srgbClr val="FF0000"/>
                </a:solidFill>
              </a:rPr>
              <a:t>Université des Antilles et de la Guyane</a:t>
            </a:r>
          </a:p>
          <a:p>
            <a:r>
              <a:rPr lang="fr-FR" sz="2000" dirty="0" smtClean="0">
                <a:solidFill>
                  <a:srgbClr val="FF0000"/>
                </a:solidFill>
                <a:hlinkClick r:id="rId2"/>
              </a:rPr>
              <a:t>jfn971@live.fr</a:t>
            </a:r>
            <a:r>
              <a:rPr lang="fr-FR" sz="2000" dirty="0" smtClean="0">
                <a:solidFill>
                  <a:srgbClr val="FF0000"/>
                </a:solidFill>
              </a:rPr>
              <a:t>  </a:t>
            </a:r>
          </a:p>
          <a:p>
            <a:r>
              <a:rPr lang="fr-FR" sz="2000" dirty="0" smtClean="0">
                <a:solidFill>
                  <a:srgbClr val="FF0000"/>
                </a:solidFill>
              </a:rPr>
              <a:t>http://jfniort.e-monsite.com</a:t>
            </a:r>
            <a:endParaRPr lang="fr-FR" sz="2000" dirty="0">
              <a:solidFill>
                <a:srgbClr val="FF0000"/>
              </a:solidFill>
            </a:endParaRPr>
          </a:p>
        </p:txBody>
      </p:sp>
    </p:spTree>
    <p:extLst>
      <p:ext uri="{BB962C8B-B14F-4D97-AF65-F5344CB8AC3E}">
        <p14:creationId xmlns:p14="http://schemas.microsoft.com/office/powerpoint/2010/main" val="3875394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a:bodyPr>
          <a:lstStyle/>
          <a:p>
            <a:r>
              <a:rPr lang="fr-FR" sz="2000" dirty="0" smtClean="0"/>
              <a:t>La structure coloniale  </a:t>
            </a:r>
            <a:endParaRPr lang="fr-FR" sz="2000" dirty="0"/>
          </a:p>
        </p:txBody>
      </p:sp>
      <p:sp>
        <p:nvSpPr>
          <p:cNvPr id="3" name="Espace réservé du contenu 2"/>
          <p:cNvSpPr>
            <a:spLocks noGrp="1"/>
          </p:cNvSpPr>
          <p:nvPr>
            <p:ph idx="1"/>
          </p:nvPr>
        </p:nvSpPr>
        <p:spPr>
          <a:xfrm>
            <a:off x="457200" y="1124744"/>
            <a:ext cx="8229600" cy="5328592"/>
          </a:xfrm>
        </p:spPr>
        <p:txBody>
          <a:bodyPr>
            <a:normAutofit fontScale="92500" lnSpcReduction="10000"/>
          </a:bodyPr>
          <a:lstStyle/>
          <a:p>
            <a:pPr marL="0" indent="0" algn="just">
              <a:buNone/>
            </a:pPr>
            <a:r>
              <a:rPr lang="fr-FR" sz="2200" dirty="0" smtClean="0"/>
              <a:t>« La population des esclaves, seuls chargés de tout le travail des colonies […] a ce double avantage qu’elle ne dépeuple point la Métropole, et que le bas prix de cette main d’œuvre donne plus d’étendue et de solidité aux richesses des Colonies. »</a:t>
            </a:r>
          </a:p>
          <a:p>
            <a:pPr marL="0" indent="0" algn="just">
              <a:buNone/>
            </a:pPr>
            <a:endParaRPr lang="fr-FR" sz="2200" dirty="0" smtClean="0"/>
          </a:p>
          <a:p>
            <a:pPr marL="0" indent="0" algn="just">
              <a:buNone/>
            </a:pPr>
            <a:r>
              <a:rPr lang="fr-FR" sz="2200" dirty="0" smtClean="0"/>
              <a:t>« Sa Majesté recommande [….] la plus grande attention à tenir les esclaves dans la plus austère dépendance de leurs Maîtres et dans la plus grande subordination à l’égard des Blancs, et de les contenir par la rigide observation des Règlements faits dans cet objet, et d’assurer tout à la fois la fortune et la tranquillité des Colons, par tous les moyens qui pourront prévenir les marronnages et ramener les esclaves fugitifs à l’atelier de leur Maître. » </a:t>
            </a:r>
          </a:p>
          <a:p>
            <a:pPr marL="0" indent="0" algn="just">
              <a:buNone/>
            </a:pPr>
            <a:endParaRPr lang="fr-FR" sz="2200" dirty="0" smtClean="0"/>
          </a:p>
          <a:p>
            <a:pPr marL="0" indent="0" algn="just">
              <a:buNone/>
            </a:pPr>
            <a:r>
              <a:rPr lang="fr-FR" sz="2200" dirty="0" smtClean="0"/>
              <a:t>« Il importe, autant qu’il est possible, de renvoyer tous les esclaves à la culture des terres, et de ne laisser les arts et métiers que dans les mains des hommes libres »</a:t>
            </a:r>
          </a:p>
          <a:p>
            <a:pPr marL="0" indent="0">
              <a:buNone/>
            </a:pPr>
            <a:endParaRPr lang="fr-FR" sz="2400" dirty="0" smtClean="0"/>
          </a:p>
          <a:p>
            <a:pPr marL="0" indent="0">
              <a:buNone/>
            </a:pPr>
            <a:r>
              <a:rPr lang="fr-FR" sz="1900" dirty="0" smtClean="0"/>
              <a:t>Mémoire du Roi de 1765, p. 355-356. </a:t>
            </a:r>
            <a:endParaRPr lang="fr-FR" sz="1900" dirty="0"/>
          </a:p>
        </p:txBody>
      </p:sp>
    </p:spTree>
    <p:extLst>
      <p:ext uri="{BB962C8B-B14F-4D97-AF65-F5344CB8AC3E}">
        <p14:creationId xmlns:p14="http://schemas.microsoft.com/office/powerpoint/2010/main" val="282739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p:spPr>
        <p:txBody>
          <a:bodyPr>
            <a:normAutofit/>
          </a:bodyPr>
          <a:lstStyle/>
          <a:p>
            <a:r>
              <a:rPr lang="fr-FR" sz="2000" dirty="0" smtClean="0"/>
              <a:t>La structure coloniale  : le « monstre juridique » </a:t>
            </a:r>
            <a:endParaRPr lang="fr-FR" sz="2000" dirty="0"/>
          </a:p>
        </p:txBody>
      </p:sp>
      <p:sp>
        <p:nvSpPr>
          <p:cNvPr id="3" name="Espace réservé du contenu 2"/>
          <p:cNvSpPr>
            <a:spLocks noGrp="1"/>
          </p:cNvSpPr>
          <p:nvPr>
            <p:ph idx="1"/>
          </p:nvPr>
        </p:nvSpPr>
        <p:spPr>
          <a:xfrm>
            <a:off x="457200" y="1124744"/>
            <a:ext cx="8229600" cy="5328592"/>
          </a:xfrm>
        </p:spPr>
        <p:txBody>
          <a:bodyPr>
            <a:normAutofit/>
          </a:bodyPr>
          <a:lstStyle/>
          <a:p>
            <a:pPr marL="0" indent="0">
              <a:buNone/>
            </a:pPr>
            <a:endParaRPr lang="fr-FR" sz="2000" dirty="0" smtClean="0">
              <a:solidFill>
                <a:prstClr val="black"/>
              </a:solidFill>
            </a:endParaRPr>
          </a:p>
          <a:p>
            <a:pPr marL="0" indent="0" algn="just">
              <a:buNone/>
            </a:pPr>
            <a:r>
              <a:rPr lang="fr-FR" sz="2000" dirty="0" smtClean="0">
                <a:solidFill>
                  <a:prstClr val="black"/>
                </a:solidFill>
              </a:rPr>
              <a:t>Or l’esclavage colonial français, légalisé et codifié dans le « Code Noir » est une </a:t>
            </a:r>
            <a:r>
              <a:rPr lang="fr-FR" sz="2000" b="1" dirty="0">
                <a:solidFill>
                  <a:prstClr val="black"/>
                </a:solidFill>
              </a:rPr>
              <a:t>dérogation</a:t>
            </a:r>
            <a:r>
              <a:rPr lang="fr-FR" sz="2000" dirty="0">
                <a:solidFill>
                  <a:prstClr val="black"/>
                </a:solidFill>
              </a:rPr>
              <a:t> juridique au droit commun du </a:t>
            </a:r>
            <a:r>
              <a:rPr lang="fr-FR" sz="2000" dirty="0" smtClean="0">
                <a:solidFill>
                  <a:prstClr val="black"/>
                </a:solidFill>
              </a:rPr>
              <a:t>Royaume, et en ce sens constitue une « monstruosité juridique » :</a:t>
            </a:r>
          </a:p>
          <a:p>
            <a:pPr marL="0" indent="0">
              <a:buNone/>
            </a:pPr>
            <a:endParaRPr lang="fr-FR" sz="2000" dirty="0" smtClean="0">
              <a:solidFill>
                <a:prstClr val="black"/>
              </a:solidFill>
            </a:endParaRPr>
          </a:p>
          <a:p>
            <a:pPr marL="0" indent="0">
              <a:buNone/>
            </a:pPr>
            <a:r>
              <a:rPr lang="fr-FR" sz="2400" i="1" dirty="0" smtClean="0">
                <a:solidFill>
                  <a:prstClr val="black"/>
                </a:solidFill>
              </a:rPr>
              <a:t>« Le texte juridique le plus monstrueux qu’aient produit les Temps modernes » </a:t>
            </a:r>
          </a:p>
          <a:p>
            <a:pPr marL="0" indent="0">
              <a:buNone/>
            </a:pPr>
            <a:endParaRPr lang="fr-FR" sz="2400" i="1" dirty="0">
              <a:solidFill>
                <a:prstClr val="black"/>
              </a:solidFill>
            </a:endParaRPr>
          </a:p>
          <a:p>
            <a:pPr marL="0" indent="0">
              <a:buNone/>
            </a:pPr>
            <a:endParaRPr lang="fr-FR" sz="2400" i="1" dirty="0" smtClean="0">
              <a:solidFill>
                <a:prstClr val="black"/>
              </a:solidFill>
            </a:endParaRPr>
          </a:p>
          <a:p>
            <a:pPr marL="0" indent="0">
              <a:buNone/>
            </a:pPr>
            <a:endParaRPr lang="fr-FR" sz="2400" i="1" dirty="0" smtClean="0">
              <a:solidFill>
                <a:prstClr val="black"/>
              </a:solidFill>
            </a:endParaRPr>
          </a:p>
          <a:p>
            <a:pPr marL="0" indent="0">
              <a:buNone/>
            </a:pPr>
            <a:endParaRPr lang="fr-FR" sz="2400" i="1" dirty="0">
              <a:solidFill>
                <a:prstClr val="black"/>
              </a:solidFill>
            </a:endParaRPr>
          </a:p>
          <a:p>
            <a:pPr marL="0" indent="0">
              <a:buNone/>
            </a:pPr>
            <a:endParaRPr lang="fr-FR" sz="2400" i="1" dirty="0" smtClean="0">
              <a:solidFill>
                <a:prstClr val="black"/>
              </a:solidFill>
            </a:endParaRPr>
          </a:p>
          <a:p>
            <a:pPr marL="0" indent="0">
              <a:buNone/>
            </a:pPr>
            <a:r>
              <a:rPr lang="fr-FR" sz="1800" dirty="0" smtClean="0">
                <a:solidFill>
                  <a:prstClr val="black"/>
                </a:solidFill>
              </a:rPr>
              <a:t>Louis Sala-</a:t>
            </a:r>
            <a:r>
              <a:rPr lang="fr-FR" sz="1800" dirty="0" err="1" smtClean="0">
                <a:solidFill>
                  <a:prstClr val="black"/>
                </a:solidFill>
              </a:rPr>
              <a:t>Molins</a:t>
            </a:r>
            <a:r>
              <a:rPr lang="fr-FR" sz="1800" dirty="0" smtClean="0">
                <a:solidFill>
                  <a:prstClr val="black"/>
                </a:solidFill>
              </a:rPr>
              <a:t>, </a:t>
            </a:r>
            <a:r>
              <a:rPr lang="fr-FR" sz="1800" i="1" dirty="0" smtClean="0">
                <a:solidFill>
                  <a:prstClr val="black"/>
                </a:solidFill>
              </a:rPr>
              <a:t>Le Code noir ou le calvaire de Canaan</a:t>
            </a:r>
            <a:r>
              <a:rPr lang="fr-FR" sz="1800" dirty="0" smtClean="0">
                <a:solidFill>
                  <a:prstClr val="black"/>
                </a:solidFill>
              </a:rPr>
              <a:t>, PUF, 1987, p. 9-10.</a:t>
            </a:r>
          </a:p>
          <a:p>
            <a:pPr marL="0" indent="0">
              <a:buNone/>
            </a:pPr>
            <a:endParaRPr lang="fr-FR" sz="2000" dirty="0">
              <a:solidFill>
                <a:prstClr val="black"/>
              </a:solidFill>
            </a:endParaRPr>
          </a:p>
          <a:p>
            <a:pPr marL="0" indent="0">
              <a:buNone/>
            </a:pPr>
            <a:endParaRPr lang="fr-FR" sz="2000" dirty="0" smtClean="0">
              <a:solidFill>
                <a:prstClr val="black"/>
              </a:solidFill>
            </a:endParaRPr>
          </a:p>
          <a:p>
            <a:pPr marL="0" indent="0">
              <a:buNone/>
            </a:pPr>
            <a:endParaRPr lang="fr-FR" sz="2400" i="1" dirty="0" smtClean="0">
              <a:solidFill>
                <a:prstClr val="black"/>
              </a:solidFill>
            </a:endParaRPr>
          </a:p>
          <a:p>
            <a:pPr marL="0" indent="0">
              <a:buNone/>
            </a:pPr>
            <a:endParaRPr lang="fr-FR" sz="2400" i="1" dirty="0" smtClean="0">
              <a:solidFill>
                <a:prstClr val="black"/>
              </a:solidFill>
            </a:endParaRPr>
          </a:p>
          <a:p>
            <a:pPr marL="0" indent="0">
              <a:buNone/>
            </a:pPr>
            <a:endParaRPr lang="fr-FR" sz="2400" i="1" dirty="0">
              <a:solidFill>
                <a:prstClr val="black"/>
              </a:solidFill>
            </a:endParaRPr>
          </a:p>
        </p:txBody>
      </p:sp>
    </p:spTree>
    <p:extLst>
      <p:ext uri="{BB962C8B-B14F-4D97-AF65-F5344CB8AC3E}">
        <p14:creationId xmlns:p14="http://schemas.microsoft.com/office/powerpoint/2010/main" val="1197453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normAutofit/>
          </a:bodyPr>
          <a:lstStyle/>
          <a:p>
            <a:r>
              <a:rPr lang="fr-FR" sz="2000" dirty="0" smtClean="0"/>
              <a:t>La structure coloniale : le « monstre juridique »</a:t>
            </a:r>
            <a:endParaRPr lang="fr-FR" sz="2000" dirty="0"/>
          </a:p>
        </p:txBody>
      </p:sp>
      <p:sp>
        <p:nvSpPr>
          <p:cNvPr id="3" name="Espace réservé du contenu 2"/>
          <p:cNvSpPr>
            <a:spLocks noGrp="1"/>
          </p:cNvSpPr>
          <p:nvPr>
            <p:ph idx="1"/>
          </p:nvPr>
        </p:nvSpPr>
        <p:spPr>
          <a:xfrm>
            <a:off x="457200" y="1124744"/>
            <a:ext cx="8229600" cy="5400600"/>
          </a:xfrm>
        </p:spPr>
        <p:txBody>
          <a:bodyPr>
            <a:normAutofit/>
          </a:bodyPr>
          <a:lstStyle/>
          <a:p>
            <a:pPr marL="0" indent="0">
              <a:buNone/>
            </a:pPr>
            <a:endParaRPr lang="fr-FR" sz="2000" dirty="0" smtClean="0"/>
          </a:p>
          <a:p>
            <a:pPr marL="0" indent="0" algn="just">
              <a:buNone/>
            </a:pPr>
            <a:r>
              <a:rPr lang="fr-FR" sz="2000" dirty="0" smtClean="0"/>
              <a:t>« Le </a:t>
            </a:r>
            <a:r>
              <a:rPr lang="fr-FR" sz="2000" dirty="0"/>
              <a:t>Code Noir peut certes être qualifié de « monstrueux » au sens étymologique et technique du terme, en tant que droit colonial, </a:t>
            </a:r>
            <a:r>
              <a:rPr lang="fr-FR" sz="2000" b="1" u="sng" dirty="0"/>
              <a:t>dérogatoire et exorbitant </a:t>
            </a:r>
            <a:r>
              <a:rPr lang="fr-FR" sz="2000" dirty="0"/>
              <a:t>du droit commun du royaume, qui n’admettait pas l’esclavage sur son </a:t>
            </a:r>
            <a:r>
              <a:rPr lang="fr-FR" sz="2000" dirty="0" smtClean="0"/>
              <a:t>sol »</a:t>
            </a:r>
          </a:p>
          <a:p>
            <a:pPr marL="0" indent="0" algn="just">
              <a:buNone/>
            </a:pPr>
            <a:endParaRPr lang="fr-FR" sz="2000" dirty="0" smtClean="0"/>
          </a:p>
          <a:p>
            <a:pPr marL="0" indent="0" algn="just">
              <a:buNone/>
            </a:pPr>
            <a:r>
              <a:rPr lang="fr-FR" sz="2000" dirty="0" smtClean="0"/>
              <a:t>« </a:t>
            </a:r>
            <a:r>
              <a:rPr lang="fr-FR" sz="2000" dirty="0"/>
              <a:t>Colbert le concèdera lui-même dès 1681, en ordonnant la compilation des usages et droits locaux relatifs à l’esclavage (compilation qui allait servir de matériau de base à la rédaction de </a:t>
            </a:r>
            <a:r>
              <a:rPr lang="fr-FR" sz="2000" dirty="0" smtClean="0"/>
              <a:t>l’Edit de 1685), </a:t>
            </a:r>
            <a:r>
              <a:rPr lang="fr-FR" sz="2000" dirty="0"/>
              <a:t>au motif qu’il n’existe dans le royaume aucune ordonnance ou coutume qui traite de l’esclavage, et que cette matière est donc « nouvelle et inconnue ». En accordant la sanction royale à ces règles nouvelles, l’Etat monarchique entérine la création du droit colonial français, dont l’Edit peut en effet être vu comme </a:t>
            </a:r>
            <a:r>
              <a:rPr lang="fr-FR" sz="2000" b="1" dirty="0"/>
              <a:t>l’acte fondateur</a:t>
            </a:r>
            <a:r>
              <a:rPr lang="fr-FR" sz="2000" dirty="0" smtClean="0"/>
              <a:t>. »</a:t>
            </a:r>
          </a:p>
          <a:p>
            <a:pPr marL="0" lvl="0" indent="0" algn="just">
              <a:buNone/>
            </a:pPr>
            <a:endParaRPr lang="fr-FR" sz="2000" dirty="0" smtClean="0">
              <a:solidFill>
                <a:prstClr val="black"/>
              </a:solidFill>
            </a:endParaRPr>
          </a:p>
          <a:p>
            <a:pPr marL="0" lvl="0" indent="0" algn="just">
              <a:buNone/>
            </a:pPr>
            <a:endParaRPr lang="fr-FR" sz="2000" dirty="0">
              <a:solidFill>
                <a:prstClr val="black"/>
              </a:solidFill>
            </a:endParaRPr>
          </a:p>
          <a:p>
            <a:pPr marL="0" lvl="0" indent="0">
              <a:buNone/>
            </a:pPr>
            <a:r>
              <a:rPr lang="fr-FR" sz="1800" dirty="0" smtClean="0">
                <a:solidFill>
                  <a:prstClr val="black"/>
                </a:solidFill>
              </a:rPr>
              <a:t>Jean-François </a:t>
            </a:r>
            <a:r>
              <a:rPr lang="fr-FR" sz="1800" dirty="0">
                <a:solidFill>
                  <a:prstClr val="black"/>
                </a:solidFill>
              </a:rPr>
              <a:t>Niort, </a:t>
            </a:r>
            <a:r>
              <a:rPr lang="fr-FR" sz="1800" i="1" dirty="0">
                <a:solidFill>
                  <a:prstClr val="black"/>
                </a:solidFill>
              </a:rPr>
              <a:t>Code </a:t>
            </a:r>
            <a:r>
              <a:rPr lang="fr-FR" sz="1800" i="1" dirty="0" smtClean="0">
                <a:solidFill>
                  <a:prstClr val="black"/>
                </a:solidFill>
              </a:rPr>
              <a:t>Noir</a:t>
            </a:r>
            <a:r>
              <a:rPr lang="fr-FR" sz="1800" i="1" dirty="0">
                <a:solidFill>
                  <a:prstClr val="black"/>
                </a:solidFill>
              </a:rPr>
              <a:t>,</a:t>
            </a:r>
            <a:r>
              <a:rPr lang="fr-FR" sz="1800" dirty="0">
                <a:solidFill>
                  <a:prstClr val="black"/>
                </a:solidFill>
              </a:rPr>
              <a:t> Dalloz, 2012, p. 8. </a:t>
            </a:r>
          </a:p>
          <a:p>
            <a:pPr marL="0" indent="0">
              <a:buNone/>
            </a:pPr>
            <a:endParaRPr lang="fr-FR" sz="2000" dirty="0" smtClean="0"/>
          </a:p>
          <a:p>
            <a:pPr marL="0" indent="0">
              <a:buNone/>
            </a:pPr>
            <a:endParaRPr lang="fr-FR" sz="2400" dirty="0" smtClean="0"/>
          </a:p>
          <a:p>
            <a:pPr marL="0" indent="0">
              <a:buNone/>
            </a:pPr>
            <a:endParaRPr lang="fr-FR" sz="2400" dirty="0"/>
          </a:p>
        </p:txBody>
      </p:sp>
    </p:spTree>
    <p:extLst>
      <p:ext uri="{BB962C8B-B14F-4D97-AF65-F5344CB8AC3E}">
        <p14:creationId xmlns:p14="http://schemas.microsoft.com/office/powerpoint/2010/main" val="900857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Mémoire royal (de Colbert) à l’intendant de La Martinique (</a:t>
            </a:r>
            <a:r>
              <a:rPr lang="fr-FR" sz="2000" dirty="0" err="1" smtClean="0"/>
              <a:t>Patoulet</a:t>
            </a:r>
            <a:r>
              <a:rPr lang="fr-FR" sz="2000" dirty="0" smtClean="0"/>
              <a:t>) </a:t>
            </a:r>
            <a:br>
              <a:rPr lang="fr-FR" sz="2000" dirty="0" smtClean="0"/>
            </a:br>
            <a:r>
              <a:rPr lang="fr-FR" sz="2000" dirty="0" smtClean="0"/>
              <a:t>du 30 avril 1681</a:t>
            </a:r>
            <a:endParaRPr lang="fr-FR" sz="2000" dirty="0"/>
          </a:p>
        </p:txBody>
      </p:sp>
      <p:pic>
        <p:nvPicPr>
          <p:cNvPr id="4" name="Espace réservé du contenu 3" descr="Mémoire Colbert 1681 (1).JPG"/>
          <p:cNvPicPr>
            <a:picLocks noGrp="1" noChangeAspect="1"/>
          </p:cNvPicPr>
          <p:nvPr>
            <p:ph idx="1"/>
          </p:nvPr>
        </p:nvPicPr>
        <p:blipFill>
          <a:blip r:embed="rId2" cstate="print"/>
          <a:stretch>
            <a:fillRect/>
          </a:stretch>
        </p:blipFill>
        <p:spPr>
          <a:xfrm>
            <a:off x="2874764" y="1600200"/>
            <a:ext cx="3394472" cy="452596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Mémoire royal (de Colbert) du 30 avril 1681</a:t>
            </a:r>
            <a:endParaRPr lang="fr-FR" sz="2000" dirty="0"/>
          </a:p>
        </p:txBody>
      </p:sp>
      <p:pic>
        <p:nvPicPr>
          <p:cNvPr id="4" name="Espace réservé du contenu 3" descr="Mémoire Colbert (2).JPG"/>
          <p:cNvPicPr>
            <a:picLocks noGrp="1" noChangeAspect="1"/>
          </p:cNvPicPr>
          <p:nvPr>
            <p:ph idx="1"/>
          </p:nvPr>
        </p:nvPicPr>
        <p:blipFill>
          <a:blip r:embed="rId2" cstate="print"/>
          <a:stretch>
            <a:fillRect/>
          </a:stretch>
        </p:blipFill>
        <p:spPr>
          <a:xfrm>
            <a:off x="2874764" y="1600200"/>
            <a:ext cx="3394472" cy="4525963"/>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èle par défaut">
  <a:themeElements>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fr-FR" sz="2800" b="0" i="0" u="none" strike="noStrike" cap="none" normalizeH="0" baseline="0" smtClean="0">
            <a:ln>
              <a:noFill/>
            </a:ln>
            <a:solidFill>
              <a:schemeClr val="tx2"/>
            </a:solidFill>
            <a:effectLst/>
            <a:latin typeface="Andalus" pitchFamily="2" charset="-78"/>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fr-FR" sz="2800" b="0" i="0" u="none" strike="noStrike" cap="none" normalizeH="0" baseline="0" smtClean="0">
            <a:ln>
              <a:noFill/>
            </a:ln>
            <a:solidFill>
              <a:schemeClr val="tx2"/>
            </a:solidFill>
            <a:effectLst/>
            <a:latin typeface="Andalus" pitchFamily="2" charset="-78"/>
            <a:cs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1791</TotalTime>
  <Words>1142</Words>
  <Application>Microsoft Office PowerPoint</Application>
  <PresentationFormat>Affichage à l'écran (4:3)</PresentationFormat>
  <Paragraphs>265</Paragraphs>
  <Slides>47</Slides>
  <Notes>2</Notes>
  <HiddenSlides>1</HiddenSlides>
  <MMClips>0</MMClips>
  <ScaleCrop>false</ScaleCrop>
  <HeadingPairs>
    <vt:vector size="4" baseType="variant">
      <vt:variant>
        <vt:lpstr>Thème</vt:lpstr>
      </vt:variant>
      <vt:variant>
        <vt:i4>2</vt:i4>
      </vt:variant>
      <vt:variant>
        <vt:lpstr>Titres des diapositives</vt:lpstr>
      </vt:variant>
      <vt:variant>
        <vt:i4>47</vt:i4>
      </vt:variant>
    </vt:vector>
  </HeadingPairs>
  <TitlesOfParts>
    <vt:vector size="49" baseType="lpstr">
      <vt:lpstr>Thème Office</vt:lpstr>
      <vt:lpstr>Modèle par défaut</vt:lpstr>
      <vt:lpstr>Présentation PowerPoint</vt:lpstr>
      <vt:lpstr> Du Code Noir au Chlordécone.  L’héritage du droit colonial,   ou du « monstre juridique » au « monstre chimique »</vt:lpstr>
      <vt:lpstr>I. La structure coloniale </vt:lpstr>
      <vt:lpstr>La structure coloniale </vt:lpstr>
      <vt:lpstr>La structure coloniale  </vt:lpstr>
      <vt:lpstr>La structure coloniale  : le « monstre juridique » </vt:lpstr>
      <vt:lpstr>La structure coloniale : le « monstre juridique »</vt:lpstr>
      <vt:lpstr>Mémoire royal (de Colbert) à l’intendant de La Martinique (Patoulet)  du 30 avril 1681</vt:lpstr>
      <vt:lpstr>Mémoire royal (de Colbert) du 30 avril 1681</vt:lpstr>
      <vt:lpstr>Le « Code Noir » au sens strict  : l’Edit de mars 1685</vt:lpstr>
      <vt:lpstr>Le « Code Noir » au sens large : l’ensemble de la législation servile</vt:lpstr>
      <vt:lpstr>Le « Code Noir » au sens large : l’ensemble de la législation coloniale</vt:lpstr>
      <vt:lpstr>La structure coloniale : le « monstre juridique »</vt:lpstr>
      <vt:lpstr>La structure coloniale : le « monstre juridique » : aggravation à partir de 1789</vt:lpstr>
      <vt:lpstr>Présentation PowerPoint</vt:lpstr>
      <vt:lpstr>La structure coloniale : le « monstre juridique »</vt:lpstr>
      <vt:lpstr>La structure coloniale : le « monstre juridique »</vt:lpstr>
      <vt:lpstr>II. L’héritage colonial </vt:lpstr>
      <vt:lpstr>L’héritage colonial </vt:lpstr>
      <vt:lpstr>L’héritage colonial : le « monstre chimique »</vt:lpstr>
      <vt:lpstr>L’héritage colonial : le « monstre chimique »</vt:lpstr>
      <vt:lpstr>L’héritage colonial : le « monstre chimique »</vt:lpstr>
      <vt:lpstr>L’héritage colonial : le « monstre chimique » au sens large</vt:lpstr>
      <vt:lpstr>L’héritage colonial : le « monstre chimique » au sens large </vt:lpstr>
      <vt:lpstr>Pesticides : les preuves du danger s'accumulent LE MONDE | 13.06.2013 à 11h27 Par Paul Benkimoun et Stéphane Foucart  </vt:lpstr>
      <vt:lpstr>Pesticides : les preuves du danger s'accumulent LE MONDE | 13.06.2013 à 11h27  Par Paul Benkimoun et Stéphane Foucart (extraits)</vt:lpstr>
      <vt:lpstr>L’héritage colonial : le « monstre chimique » au sens large </vt:lpstr>
      <vt:lpstr>L’héritage colonial : le « monstre chimique » au sens large </vt:lpstr>
      <vt:lpstr>L’héritage colonial : le « monstre chimique » au sens large</vt:lpstr>
      <vt:lpstr>L’héritage colonial : le « monstre chimique » au sens large </vt:lpstr>
      <vt:lpstr>Conclusion :  Achever la « décolonisation » </vt:lpstr>
      <vt:lpstr>Lien avec le thème  des Réparations des conséquences de l’esclavage, de la traite et de la colonisation</vt:lpstr>
      <vt:lpstr>Lien avec le thème  des Réparations des conséquences de l’esclavage, de la traite et de la colonisation</vt:lpstr>
      <vt:lpstr>Lien avec le thème  des Réparations des conséquences de l’esclavage, de la traite et de la colonisation</vt:lpstr>
      <vt:lpstr>Mobilisons-nous pour abattre et réparer les conséquences du  « monstre chimique » colonial </vt:lpstr>
      <vt:lpstr>Mobilisation en Martinique </vt:lpstr>
      <vt:lpstr>Mobilisation en Martinique : manifestation du 23 février 2013</vt:lpstr>
      <vt:lpstr>Mobilisation en Guadeloupe </vt:lpstr>
      <vt:lpstr>Mobilisation en Guadeloupe : manifestation du 1er juin 2013 </vt:lpstr>
      <vt:lpstr>Mobilisation en Guadeloupe : manifestation du 1er juin 2013 </vt:lpstr>
      <vt:lpstr>Mobilisation en Guadeloupe : manifestation du 1er juin 2013 </vt:lpstr>
      <vt:lpstr>La Guadeloupe manifeste contre l'épandage aérien Le Monde.fr | 31.05.2013 à 20h58  Par Martine Valo Plantation de bananes, au Carbet, en Martinique. | AFP/PASCAL PAVANI  </vt:lpstr>
      <vt:lpstr>Mobilisation dans l’Hexagone  Lien avec le thème  des Réparations des conséquences de l’esclavage, de la traite et de la colonisation</vt:lpstr>
      <vt:lpstr>Signons les pétitions ! </vt:lpstr>
      <vt:lpstr>Si nous ne le faisons pas pour le passé, faisons-le au moins pour l’avenir,  pour nos enfants !!!</vt:lpstr>
      <vt:lpstr>Présentation PowerPoint</vt:lpstr>
      <vt:lpstr> Du Code Noir au Chlordécone.  L’héritage du droit colonial,   ou du « monstre juridique » au « monstre chimique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 Code Noir au Chlordécone :  Du monstre juridique au monstre chimique</dc:title>
  <dc:creator>jf niort</dc:creator>
  <cp:lastModifiedBy>jf niort</cp:lastModifiedBy>
  <cp:revision>116</cp:revision>
  <dcterms:created xsi:type="dcterms:W3CDTF">2013-05-18T10:13:51Z</dcterms:created>
  <dcterms:modified xsi:type="dcterms:W3CDTF">2013-06-14T21:36:14Z</dcterms:modified>
</cp:coreProperties>
</file>